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69" r:id="rId4"/>
    <p:sldId id="270" r:id="rId5"/>
    <p:sldId id="258" r:id="rId6"/>
    <p:sldId id="260" r:id="rId7"/>
    <p:sldId id="259" r:id="rId8"/>
    <p:sldId id="267" r:id="rId9"/>
    <p:sldId id="261" r:id="rId10"/>
    <p:sldId id="266" r:id="rId11"/>
    <p:sldId id="262" r:id="rId12"/>
    <p:sldId id="263" r:id="rId13"/>
    <p:sldId id="264" r:id="rId14"/>
    <p:sldId id="271" r:id="rId15"/>
    <p:sldId id="265" r:id="rId16"/>
  </p:sldIdLst>
  <p:sldSz cx="18288000" cy="10287000"/>
  <p:notesSz cx="6858000" cy="9144000"/>
  <p:embeddedFontLst>
    <p:embeddedFont>
      <p:font typeface="Cambria" panose="02040503050406030204" pitchFamily="18" charset="0"/>
      <p:regular r:id="rId17"/>
      <p:bold r:id="rId18"/>
      <p:italic r:id="rId19"/>
      <p:boldItalic r:id="rId20"/>
    </p:embeddedFont>
    <p:embeddedFont>
      <p:font typeface="PL Benguiat Frisky"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3E738-A3E4-4ADE-B815-D5E612869500}" v="16" dt="2025-03-20T19:10:21.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5" d="100"/>
          <a:sy n="75" d="100"/>
        </p:scale>
        <p:origin x="7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F3B98-9459-4E21-94BB-FD6C8872B87E}"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BA77BA56-D448-48FF-B1F6-7EB8522BC7B5}">
      <dgm:prSet/>
      <dgm:spPr/>
      <dgm:t>
        <a:bodyPr/>
        <a:lstStyle/>
        <a:p>
          <a:r>
            <a:rPr lang="en-US" b="1" dirty="0"/>
            <a:t>Chair: </a:t>
          </a:r>
        </a:p>
        <a:p>
          <a:r>
            <a:rPr lang="en-US" dirty="0"/>
            <a:t>Chief Judge M. Cindy Morris </a:t>
          </a:r>
        </a:p>
      </dgm:t>
    </dgm:pt>
    <dgm:pt modelId="{04169F5A-E075-45B5-B905-26B1B0D38F08}" type="parTrans" cxnId="{1C491E1E-170A-4FFF-9F87-695CEE3ACBEB}">
      <dgm:prSet/>
      <dgm:spPr/>
      <dgm:t>
        <a:bodyPr/>
        <a:lstStyle/>
        <a:p>
          <a:endParaRPr lang="en-US"/>
        </a:p>
      </dgm:t>
    </dgm:pt>
    <dgm:pt modelId="{7E9E45E1-77FE-4578-847C-7E5CB7FC3097}" type="sibTrans" cxnId="{1C491E1E-170A-4FFF-9F87-695CEE3ACBEB}">
      <dgm:prSet/>
      <dgm:spPr/>
      <dgm:t>
        <a:bodyPr/>
        <a:lstStyle/>
        <a:p>
          <a:endParaRPr lang="en-US"/>
        </a:p>
      </dgm:t>
    </dgm:pt>
    <dgm:pt modelId="{B43C7DED-02B8-4019-A4A6-7076E0D9DC5D}">
      <dgm:prSet/>
      <dgm:spPr/>
      <dgm:t>
        <a:bodyPr/>
        <a:lstStyle/>
        <a:p>
          <a:r>
            <a:rPr lang="en-US" dirty="0"/>
            <a:t>Justice John J. Ellington </a:t>
          </a:r>
        </a:p>
      </dgm:t>
    </dgm:pt>
    <dgm:pt modelId="{EBFB7729-B2B4-41A6-9B0F-A8FBBE19BC6D}" type="parTrans" cxnId="{1D1E3C1F-3AB9-4962-B295-3C43995737F7}">
      <dgm:prSet/>
      <dgm:spPr/>
      <dgm:t>
        <a:bodyPr/>
        <a:lstStyle/>
        <a:p>
          <a:endParaRPr lang="en-US"/>
        </a:p>
      </dgm:t>
    </dgm:pt>
    <dgm:pt modelId="{F5DFE5AE-1D22-4240-95D3-2D38C8A96028}" type="sibTrans" cxnId="{1D1E3C1F-3AB9-4962-B295-3C43995737F7}">
      <dgm:prSet/>
      <dgm:spPr/>
      <dgm:t>
        <a:bodyPr/>
        <a:lstStyle/>
        <a:p>
          <a:endParaRPr lang="en-US"/>
        </a:p>
      </dgm:t>
    </dgm:pt>
    <dgm:pt modelId="{B9BB8FF0-78D8-48CD-91AF-C3F1D5F2301C}">
      <dgm:prSet/>
      <dgm:spPr/>
      <dgm:t>
        <a:bodyPr/>
        <a:lstStyle/>
        <a:p>
          <a:r>
            <a:rPr lang="en-US" dirty="0"/>
            <a:t>Presiding Judge Sara L. Doyle </a:t>
          </a:r>
        </a:p>
      </dgm:t>
    </dgm:pt>
    <dgm:pt modelId="{FDB6191F-CECE-4953-A34E-B27485DDDBED}" type="parTrans" cxnId="{36D44329-DE65-4921-B7AF-35BE1D5799FF}">
      <dgm:prSet/>
      <dgm:spPr/>
      <dgm:t>
        <a:bodyPr/>
        <a:lstStyle/>
        <a:p>
          <a:endParaRPr lang="en-US"/>
        </a:p>
      </dgm:t>
    </dgm:pt>
    <dgm:pt modelId="{BDAA74AB-15A1-4D21-9BEC-E9626EE2CF6F}" type="sibTrans" cxnId="{36D44329-DE65-4921-B7AF-35BE1D5799FF}">
      <dgm:prSet/>
      <dgm:spPr/>
      <dgm:t>
        <a:bodyPr/>
        <a:lstStyle/>
        <a:p>
          <a:endParaRPr lang="en-US"/>
        </a:p>
      </dgm:t>
    </dgm:pt>
    <dgm:pt modelId="{8032AAF1-9FC6-4BBD-AAD5-616BE9F55701}">
      <dgm:prSet/>
      <dgm:spPr/>
      <dgm:t>
        <a:bodyPr/>
        <a:lstStyle/>
        <a:p>
          <a:r>
            <a:rPr lang="en-US" dirty="0"/>
            <a:t>N. Staten Bitting Jr., Esq. </a:t>
          </a:r>
        </a:p>
      </dgm:t>
    </dgm:pt>
    <dgm:pt modelId="{77E5997E-BF47-463A-B7A3-A80FFB9A1DCD}" type="parTrans" cxnId="{2874C608-BAD8-4C06-B213-6D54F8C8AA3A}">
      <dgm:prSet/>
      <dgm:spPr/>
      <dgm:t>
        <a:bodyPr/>
        <a:lstStyle/>
        <a:p>
          <a:endParaRPr lang="en-US"/>
        </a:p>
      </dgm:t>
    </dgm:pt>
    <dgm:pt modelId="{CFB21654-E8DB-4DFE-B183-BC3219F97D14}" type="sibTrans" cxnId="{2874C608-BAD8-4C06-B213-6D54F8C8AA3A}">
      <dgm:prSet/>
      <dgm:spPr/>
      <dgm:t>
        <a:bodyPr/>
        <a:lstStyle/>
        <a:p>
          <a:endParaRPr lang="en-US"/>
        </a:p>
      </dgm:t>
    </dgm:pt>
    <dgm:pt modelId="{26688EDD-BE6F-4797-84C3-B09A1FD700C4}">
      <dgm:prSet/>
      <dgm:spPr/>
      <dgm:t>
        <a:bodyPr/>
        <a:lstStyle/>
        <a:p>
          <a:r>
            <a:rPr lang="en-US" dirty="0"/>
            <a:t>Hon. Rebecca Crumrine Rieder</a:t>
          </a:r>
        </a:p>
      </dgm:t>
    </dgm:pt>
    <dgm:pt modelId="{992F3994-B820-417D-A39E-96F58E356D3C}" type="parTrans" cxnId="{38C46C2B-FC92-4684-9F7F-20CB9F0E2BEB}">
      <dgm:prSet/>
      <dgm:spPr/>
      <dgm:t>
        <a:bodyPr/>
        <a:lstStyle/>
        <a:p>
          <a:endParaRPr lang="en-US"/>
        </a:p>
      </dgm:t>
    </dgm:pt>
    <dgm:pt modelId="{322EF44F-B921-40DD-BF77-3E81B81F41DC}" type="sibTrans" cxnId="{38C46C2B-FC92-4684-9F7F-20CB9F0E2BEB}">
      <dgm:prSet/>
      <dgm:spPr/>
      <dgm:t>
        <a:bodyPr/>
        <a:lstStyle/>
        <a:p>
          <a:endParaRPr lang="en-US"/>
        </a:p>
      </dgm:t>
    </dgm:pt>
    <dgm:pt modelId="{D25D0C73-F49C-4277-B27A-62327B72AE51}">
      <dgm:prSet/>
      <dgm:spPr/>
      <dgm:t>
        <a:bodyPr/>
        <a:lstStyle/>
        <a:p>
          <a:r>
            <a:rPr lang="en-US" dirty="0"/>
            <a:t>Hon. Clarence Cuthpert, Jr. </a:t>
          </a:r>
        </a:p>
      </dgm:t>
    </dgm:pt>
    <dgm:pt modelId="{93F3F1AC-ABF2-40C2-B637-EE3407655CEB}" type="parTrans" cxnId="{A0691E84-8F21-4696-8079-26FD2F2176BC}">
      <dgm:prSet/>
      <dgm:spPr/>
      <dgm:t>
        <a:bodyPr/>
        <a:lstStyle/>
        <a:p>
          <a:endParaRPr lang="en-US"/>
        </a:p>
      </dgm:t>
    </dgm:pt>
    <dgm:pt modelId="{FA532179-B8EB-444C-894D-0E13ACDF1392}" type="sibTrans" cxnId="{A0691E84-8F21-4696-8079-26FD2F2176BC}">
      <dgm:prSet/>
      <dgm:spPr/>
      <dgm:t>
        <a:bodyPr/>
        <a:lstStyle/>
        <a:p>
          <a:endParaRPr lang="en-US"/>
        </a:p>
      </dgm:t>
    </dgm:pt>
    <dgm:pt modelId="{16030588-A9E7-49ED-961C-A4AE8ED146E5}">
      <dgm:prSet/>
      <dgm:spPr/>
      <dgm:t>
        <a:bodyPr/>
        <a:lstStyle/>
        <a:p>
          <a:r>
            <a:rPr lang="en-US" dirty="0"/>
            <a:t>Herbert H. (Hal) Gray III, Esq. </a:t>
          </a:r>
        </a:p>
      </dgm:t>
    </dgm:pt>
    <dgm:pt modelId="{9D5E4B88-09FA-4212-800A-7D3D4CCE3608}" type="parTrans" cxnId="{19BE9CD5-1E0F-43D2-848F-97B63C7BC449}">
      <dgm:prSet/>
      <dgm:spPr/>
      <dgm:t>
        <a:bodyPr/>
        <a:lstStyle/>
        <a:p>
          <a:endParaRPr lang="en-US"/>
        </a:p>
      </dgm:t>
    </dgm:pt>
    <dgm:pt modelId="{46E98FCC-BB28-4D77-9270-6EB15A70B4CF}" type="sibTrans" cxnId="{19BE9CD5-1E0F-43D2-848F-97B63C7BC449}">
      <dgm:prSet/>
      <dgm:spPr/>
      <dgm:t>
        <a:bodyPr/>
        <a:lstStyle/>
        <a:p>
          <a:endParaRPr lang="en-US"/>
        </a:p>
      </dgm:t>
    </dgm:pt>
    <dgm:pt modelId="{5563E49A-3971-4BE8-9319-C057729C9BE9}">
      <dgm:prSet/>
      <dgm:spPr/>
      <dgm:t>
        <a:bodyPr/>
        <a:lstStyle/>
        <a:p>
          <a:r>
            <a:rPr lang="en-US" dirty="0"/>
            <a:t>Nicole Woolfork Hull, Esq. </a:t>
          </a:r>
        </a:p>
      </dgm:t>
    </dgm:pt>
    <dgm:pt modelId="{4FD2CA4F-9368-429E-8EA4-A10BCA31C1C0}" type="parTrans" cxnId="{7930BF80-3641-42AF-A152-DBF30084737F}">
      <dgm:prSet/>
      <dgm:spPr/>
      <dgm:t>
        <a:bodyPr/>
        <a:lstStyle/>
        <a:p>
          <a:endParaRPr lang="en-US"/>
        </a:p>
      </dgm:t>
    </dgm:pt>
    <dgm:pt modelId="{A5E563FC-D7D6-4403-A384-74E15410D7A8}" type="sibTrans" cxnId="{7930BF80-3641-42AF-A152-DBF30084737F}">
      <dgm:prSet/>
      <dgm:spPr/>
      <dgm:t>
        <a:bodyPr/>
        <a:lstStyle/>
        <a:p>
          <a:endParaRPr lang="en-US"/>
        </a:p>
      </dgm:t>
    </dgm:pt>
    <dgm:pt modelId="{7814165A-ECA5-423C-BFC9-E708B112A52A}">
      <dgm:prSet/>
      <dgm:spPr/>
      <dgm:t>
        <a:bodyPr/>
        <a:lstStyle/>
        <a:p>
          <a:r>
            <a:rPr lang="en-US" dirty="0"/>
            <a:t>Rep. Rob Leverett, Esq.</a:t>
          </a:r>
        </a:p>
      </dgm:t>
    </dgm:pt>
    <dgm:pt modelId="{83249E6C-5D33-4E42-BDB9-E23C351ABEF7}" type="parTrans" cxnId="{B13EFB8F-8CA6-42B5-A295-87A4527BFBD1}">
      <dgm:prSet/>
      <dgm:spPr/>
      <dgm:t>
        <a:bodyPr/>
        <a:lstStyle/>
        <a:p>
          <a:endParaRPr lang="en-US"/>
        </a:p>
      </dgm:t>
    </dgm:pt>
    <dgm:pt modelId="{E10272ED-51C4-4AAB-9D30-2E92298A610E}" type="sibTrans" cxnId="{B13EFB8F-8CA6-42B5-A295-87A4527BFBD1}">
      <dgm:prSet/>
      <dgm:spPr/>
      <dgm:t>
        <a:bodyPr/>
        <a:lstStyle/>
        <a:p>
          <a:endParaRPr lang="en-US"/>
        </a:p>
      </dgm:t>
    </dgm:pt>
    <dgm:pt modelId="{CC32FA58-233A-4A25-B7EC-6F5233D9909C}">
      <dgm:prSet/>
      <dgm:spPr/>
      <dgm:t>
        <a:bodyPr/>
        <a:lstStyle/>
        <a:p>
          <a:r>
            <a:rPr lang="en-US" dirty="0"/>
            <a:t>Patrick T. O’Connor, Esq. </a:t>
          </a:r>
        </a:p>
      </dgm:t>
    </dgm:pt>
    <dgm:pt modelId="{2AC7D83B-A8BA-4E5A-AEE8-550E2E1199EE}" type="parTrans" cxnId="{3A2383E5-F94E-4FA1-AFB2-1FE3528C7D31}">
      <dgm:prSet/>
      <dgm:spPr/>
      <dgm:t>
        <a:bodyPr/>
        <a:lstStyle/>
        <a:p>
          <a:endParaRPr lang="en-US"/>
        </a:p>
      </dgm:t>
    </dgm:pt>
    <dgm:pt modelId="{0CE762DF-AA20-47C4-BE83-F45D83B18272}" type="sibTrans" cxnId="{3A2383E5-F94E-4FA1-AFB2-1FE3528C7D31}">
      <dgm:prSet/>
      <dgm:spPr/>
      <dgm:t>
        <a:bodyPr/>
        <a:lstStyle/>
        <a:p>
          <a:endParaRPr lang="en-US"/>
        </a:p>
      </dgm:t>
    </dgm:pt>
    <dgm:pt modelId="{8477019C-5D28-48ED-812A-F95690A3BEB9}">
      <dgm:prSet/>
      <dgm:spPr/>
      <dgm:t>
        <a:bodyPr/>
        <a:lstStyle/>
        <a:p>
          <a:r>
            <a:rPr lang="en-US" dirty="0"/>
            <a:t>Judge Pandora E. Palmer</a:t>
          </a:r>
        </a:p>
      </dgm:t>
    </dgm:pt>
    <dgm:pt modelId="{2AD45B7C-E8A5-4C12-8707-65C205F17F65}" type="parTrans" cxnId="{D8300D2F-2765-4432-8DB5-31584930452C}">
      <dgm:prSet/>
      <dgm:spPr/>
      <dgm:t>
        <a:bodyPr/>
        <a:lstStyle/>
        <a:p>
          <a:endParaRPr lang="en-US"/>
        </a:p>
      </dgm:t>
    </dgm:pt>
    <dgm:pt modelId="{3FF308B1-E386-4868-B594-C0EF30F81ABD}" type="sibTrans" cxnId="{D8300D2F-2765-4432-8DB5-31584930452C}">
      <dgm:prSet/>
      <dgm:spPr/>
      <dgm:t>
        <a:bodyPr/>
        <a:lstStyle/>
        <a:p>
          <a:endParaRPr lang="en-US"/>
        </a:p>
      </dgm:t>
    </dgm:pt>
    <dgm:pt modelId="{64A451D0-A26F-484F-96A2-1DA6979A5C9C}">
      <dgm:prSet/>
      <dgm:spPr/>
      <dgm:t>
        <a:bodyPr/>
        <a:lstStyle/>
        <a:p>
          <a:r>
            <a:rPr lang="en-US" dirty="0"/>
            <a:t>Judge Vic Reynolds</a:t>
          </a:r>
        </a:p>
      </dgm:t>
    </dgm:pt>
    <dgm:pt modelId="{97CAF008-6565-4931-AC7F-E589018167F2}" type="parTrans" cxnId="{2577EBB0-D329-449C-95ED-FF74E9208949}">
      <dgm:prSet/>
      <dgm:spPr/>
      <dgm:t>
        <a:bodyPr/>
        <a:lstStyle/>
        <a:p>
          <a:endParaRPr lang="en-US"/>
        </a:p>
      </dgm:t>
    </dgm:pt>
    <dgm:pt modelId="{BA4D866F-49E2-4128-8E87-3D85BB035BCF}" type="sibTrans" cxnId="{2577EBB0-D329-449C-95ED-FF74E9208949}">
      <dgm:prSet/>
      <dgm:spPr/>
      <dgm:t>
        <a:bodyPr/>
        <a:lstStyle/>
        <a:p>
          <a:endParaRPr lang="en-US"/>
        </a:p>
      </dgm:t>
    </dgm:pt>
    <dgm:pt modelId="{61780410-40ED-4FA5-8FBE-1F3309D6E33C}">
      <dgm:prSet/>
      <dgm:spPr/>
      <dgm:t>
        <a:bodyPr/>
        <a:lstStyle/>
        <a:p>
          <a:r>
            <a:rPr lang="en-US" dirty="0"/>
            <a:t>Chief Judge Renata D. Turner </a:t>
          </a:r>
        </a:p>
      </dgm:t>
    </dgm:pt>
    <dgm:pt modelId="{B230FEBF-81F2-4D92-8193-8FA1668D5959}" type="parTrans" cxnId="{EC4CA36C-3F82-44C8-9897-D045C92BCE8A}">
      <dgm:prSet/>
      <dgm:spPr/>
      <dgm:t>
        <a:bodyPr/>
        <a:lstStyle/>
        <a:p>
          <a:endParaRPr lang="en-US"/>
        </a:p>
      </dgm:t>
    </dgm:pt>
    <dgm:pt modelId="{FC9FD73F-73AF-4E3C-88E4-3B112AA7025F}" type="sibTrans" cxnId="{EC4CA36C-3F82-44C8-9897-D045C92BCE8A}">
      <dgm:prSet/>
      <dgm:spPr/>
      <dgm:t>
        <a:bodyPr/>
        <a:lstStyle/>
        <a:p>
          <a:endParaRPr lang="en-US"/>
        </a:p>
      </dgm:t>
    </dgm:pt>
    <dgm:pt modelId="{CF2D5C0D-9989-4710-AB8E-53C03130E214}">
      <dgm:prSet/>
      <dgm:spPr/>
      <dgm:t>
        <a:bodyPr/>
        <a:lstStyle/>
        <a:p>
          <a:r>
            <a:rPr lang="en-US" dirty="0"/>
            <a:t>Randall Weiland </a:t>
          </a:r>
        </a:p>
      </dgm:t>
    </dgm:pt>
    <dgm:pt modelId="{7A46C971-9A4F-45D3-A305-D62249FCCB7F}" type="parTrans" cxnId="{3CA418F6-9BD1-489E-9ECC-E1295C1B28A3}">
      <dgm:prSet/>
      <dgm:spPr/>
      <dgm:t>
        <a:bodyPr/>
        <a:lstStyle/>
        <a:p>
          <a:endParaRPr lang="en-US"/>
        </a:p>
      </dgm:t>
    </dgm:pt>
    <dgm:pt modelId="{014B7874-4411-4A84-B49E-648D7ADF60BC}" type="sibTrans" cxnId="{3CA418F6-9BD1-489E-9ECC-E1295C1B28A3}">
      <dgm:prSet/>
      <dgm:spPr/>
      <dgm:t>
        <a:bodyPr/>
        <a:lstStyle/>
        <a:p>
          <a:endParaRPr lang="en-US"/>
        </a:p>
      </dgm:t>
    </dgm:pt>
    <dgm:pt modelId="{5E7EDA13-3A8F-4D40-89D5-283102A3BFFE}">
      <dgm:prSet/>
      <dgm:spPr/>
      <dgm:t>
        <a:bodyPr/>
        <a:lstStyle/>
        <a:p>
          <a:r>
            <a:rPr lang="en-US" dirty="0"/>
            <a:t>Peggy McCoy Wilson</a:t>
          </a:r>
        </a:p>
      </dgm:t>
    </dgm:pt>
    <dgm:pt modelId="{B45A1813-198B-4790-9F12-CEE611D02C25}" type="parTrans" cxnId="{3DD782A0-A498-45A9-82A8-6116D7449D16}">
      <dgm:prSet/>
      <dgm:spPr/>
      <dgm:t>
        <a:bodyPr/>
        <a:lstStyle/>
        <a:p>
          <a:endParaRPr lang="en-US"/>
        </a:p>
      </dgm:t>
    </dgm:pt>
    <dgm:pt modelId="{BA5AC414-2D96-4BAD-BA24-A10F1B80BF7A}" type="sibTrans" cxnId="{3DD782A0-A498-45A9-82A8-6116D7449D16}">
      <dgm:prSet/>
      <dgm:spPr/>
      <dgm:t>
        <a:bodyPr/>
        <a:lstStyle/>
        <a:p>
          <a:endParaRPr lang="en-US"/>
        </a:p>
      </dgm:t>
    </dgm:pt>
    <dgm:pt modelId="{BD04FBE0-D012-4F7E-ADFA-0ACF7B4F4CF8}">
      <dgm:prSet/>
      <dgm:spPr/>
      <dgm:t>
        <a:bodyPr/>
        <a:lstStyle/>
        <a:p>
          <a:r>
            <a:rPr lang="en-US" b="1" dirty="0"/>
            <a:t>Chair Elect:  </a:t>
          </a:r>
          <a:r>
            <a:rPr lang="en-US" dirty="0"/>
            <a:t>Judge Carrie B. Markham</a:t>
          </a:r>
        </a:p>
      </dgm:t>
    </dgm:pt>
    <dgm:pt modelId="{8405FA9B-D629-406F-A4F8-6D8D32E68FE4}" type="parTrans" cxnId="{FE5D5F4C-2CB1-46ED-90EE-8F139AE90AAB}">
      <dgm:prSet/>
      <dgm:spPr/>
      <dgm:t>
        <a:bodyPr/>
        <a:lstStyle/>
        <a:p>
          <a:endParaRPr lang="en-US"/>
        </a:p>
      </dgm:t>
    </dgm:pt>
    <dgm:pt modelId="{B3837520-12A1-42B0-86BA-F30D0820199F}" type="sibTrans" cxnId="{FE5D5F4C-2CB1-46ED-90EE-8F139AE90AAB}">
      <dgm:prSet/>
      <dgm:spPr/>
      <dgm:t>
        <a:bodyPr/>
        <a:lstStyle/>
        <a:p>
          <a:endParaRPr lang="en-US"/>
        </a:p>
      </dgm:t>
    </dgm:pt>
    <dgm:pt modelId="{60854E61-54D5-4DAB-BBA1-0C0EEF3F3675}">
      <dgm:prSet/>
      <dgm:spPr/>
      <dgm:t>
        <a:bodyPr/>
        <a:lstStyle/>
        <a:p>
          <a:r>
            <a:rPr lang="en-US" dirty="0"/>
            <a:t>Sr. Judge Jack Partain</a:t>
          </a:r>
        </a:p>
      </dgm:t>
    </dgm:pt>
    <dgm:pt modelId="{72A3A410-44DE-4AC4-A6FA-C707F84E4865}" type="parTrans" cxnId="{41FE0455-74F6-4895-8457-FD691BA46CCA}">
      <dgm:prSet/>
      <dgm:spPr/>
      <dgm:t>
        <a:bodyPr/>
        <a:lstStyle/>
        <a:p>
          <a:endParaRPr lang="en-US"/>
        </a:p>
      </dgm:t>
    </dgm:pt>
    <dgm:pt modelId="{666C17E5-123F-4B69-9107-62E813E57237}" type="sibTrans" cxnId="{41FE0455-74F6-4895-8457-FD691BA46CCA}">
      <dgm:prSet/>
      <dgm:spPr/>
      <dgm:t>
        <a:bodyPr/>
        <a:lstStyle/>
        <a:p>
          <a:endParaRPr lang="en-US"/>
        </a:p>
      </dgm:t>
    </dgm:pt>
    <dgm:pt modelId="{EF7A979A-02A6-4A13-B2FF-FE257BD74120}">
      <dgm:prSet/>
      <dgm:spPr/>
      <dgm:t>
        <a:bodyPr/>
        <a:lstStyle/>
        <a:p>
          <a:r>
            <a:rPr lang="en-US" dirty="0"/>
            <a:t>Peggy Roth</a:t>
          </a:r>
        </a:p>
      </dgm:t>
    </dgm:pt>
    <dgm:pt modelId="{617C0B4A-8852-4C1E-9B72-AA343AD82805}" type="parTrans" cxnId="{D3A82F53-6AAA-4CBA-9306-401EC3F804DC}">
      <dgm:prSet/>
      <dgm:spPr/>
      <dgm:t>
        <a:bodyPr/>
        <a:lstStyle/>
        <a:p>
          <a:endParaRPr lang="en-US"/>
        </a:p>
      </dgm:t>
    </dgm:pt>
    <dgm:pt modelId="{D6CFF361-4A1F-4E4D-9138-27AFB781DE8F}" type="sibTrans" cxnId="{D3A82F53-6AAA-4CBA-9306-401EC3F804DC}">
      <dgm:prSet/>
      <dgm:spPr/>
      <dgm:t>
        <a:bodyPr/>
        <a:lstStyle/>
        <a:p>
          <a:endParaRPr lang="en-US"/>
        </a:p>
      </dgm:t>
    </dgm:pt>
    <dgm:pt modelId="{C9F2F31E-9EB6-4C8C-B035-78222981600E}" type="pres">
      <dgm:prSet presAssocID="{409F3B98-9459-4E21-94BB-FD6C8872B87E}" presName="diagram" presStyleCnt="0">
        <dgm:presLayoutVars>
          <dgm:dir/>
          <dgm:resizeHandles val="exact"/>
        </dgm:presLayoutVars>
      </dgm:prSet>
      <dgm:spPr/>
    </dgm:pt>
    <dgm:pt modelId="{178CEDB1-7CC0-4AE6-A089-E2DC94BCF512}" type="pres">
      <dgm:prSet presAssocID="{BA77BA56-D448-48FF-B1F6-7EB8522BC7B5}" presName="node" presStyleLbl="node1" presStyleIdx="0" presStyleCnt="18">
        <dgm:presLayoutVars>
          <dgm:bulletEnabled val="1"/>
        </dgm:presLayoutVars>
      </dgm:prSet>
      <dgm:spPr/>
    </dgm:pt>
    <dgm:pt modelId="{395EF2A4-C0C0-41E9-9E30-E7144BB75A46}" type="pres">
      <dgm:prSet presAssocID="{7E9E45E1-77FE-4578-847C-7E5CB7FC3097}" presName="sibTrans" presStyleCnt="0"/>
      <dgm:spPr/>
    </dgm:pt>
    <dgm:pt modelId="{0334058F-92AD-4C29-B694-C1627AF1A91F}" type="pres">
      <dgm:prSet presAssocID="{BD04FBE0-D012-4F7E-ADFA-0ACF7B4F4CF8}" presName="node" presStyleLbl="node1" presStyleIdx="1" presStyleCnt="18">
        <dgm:presLayoutVars>
          <dgm:bulletEnabled val="1"/>
        </dgm:presLayoutVars>
      </dgm:prSet>
      <dgm:spPr/>
    </dgm:pt>
    <dgm:pt modelId="{237CDFF4-0919-41E7-9570-7057DD436EA3}" type="pres">
      <dgm:prSet presAssocID="{B3837520-12A1-42B0-86BA-F30D0820199F}" presName="sibTrans" presStyleCnt="0"/>
      <dgm:spPr/>
    </dgm:pt>
    <dgm:pt modelId="{138CA9B2-090D-4D96-A5FB-566453305534}" type="pres">
      <dgm:prSet presAssocID="{B43C7DED-02B8-4019-A4A6-7076E0D9DC5D}" presName="node" presStyleLbl="node1" presStyleIdx="2" presStyleCnt="18">
        <dgm:presLayoutVars>
          <dgm:bulletEnabled val="1"/>
        </dgm:presLayoutVars>
      </dgm:prSet>
      <dgm:spPr/>
    </dgm:pt>
    <dgm:pt modelId="{F76A6A2A-3157-400E-AF86-CA762BC7A385}" type="pres">
      <dgm:prSet presAssocID="{F5DFE5AE-1D22-4240-95D3-2D38C8A96028}" presName="sibTrans" presStyleCnt="0"/>
      <dgm:spPr/>
    </dgm:pt>
    <dgm:pt modelId="{7F48EFA7-D985-4B1E-A8FC-525B4D358C18}" type="pres">
      <dgm:prSet presAssocID="{B9BB8FF0-78D8-48CD-91AF-C3F1D5F2301C}" presName="node" presStyleLbl="node1" presStyleIdx="3" presStyleCnt="18">
        <dgm:presLayoutVars>
          <dgm:bulletEnabled val="1"/>
        </dgm:presLayoutVars>
      </dgm:prSet>
      <dgm:spPr/>
    </dgm:pt>
    <dgm:pt modelId="{1A7AB8A1-DF98-4552-BA01-637AA4805BF4}" type="pres">
      <dgm:prSet presAssocID="{BDAA74AB-15A1-4D21-9BEC-E9626EE2CF6F}" presName="sibTrans" presStyleCnt="0"/>
      <dgm:spPr/>
    </dgm:pt>
    <dgm:pt modelId="{4E484762-99AC-4CAE-9742-D3FC8C9C9C29}" type="pres">
      <dgm:prSet presAssocID="{8032AAF1-9FC6-4BBD-AAD5-616BE9F55701}" presName="node" presStyleLbl="node1" presStyleIdx="4" presStyleCnt="18">
        <dgm:presLayoutVars>
          <dgm:bulletEnabled val="1"/>
        </dgm:presLayoutVars>
      </dgm:prSet>
      <dgm:spPr/>
    </dgm:pt>
    <dgm:pt modelId="{00C9C7ED-6818-4403-8C5E-6B756A6A6E24}" type="pres">
      <dgm:prSet presAssocID="{CFB21654-E8DB-4DFE-B183-BC3219F97D14}" presName="sibTrans" presStyleCnt="0"/>
      <dgm:spPr/>
    </dgm:pt>
    <dgm:pt modelId="{218AAD48-88F8-45F7-8B99-A27E27609FF7}" type="pres">
      <dgm:prSet presAssocID="{26688EDD-BE6F-4797-84C3-B09A1FD700C4}" presName="node" presStyleLbl="node1" presStyleIdx="5" presStyleCnt="18">
        <dgm:presLayoutVars>
          <dgm:bulletEnabled val="1"/>
        </dgm:presLayoutVars>
      </dgm:prSet>
      <dgm:spPr/>
    </dgm:pt>
    <dgm:pt modelId="{760D3F39-7AD0-43D4-B559-50785FCDCF02}" type="pres">
      <dgm:prSet presAssocID="{322EF44F-B921-40DD-BF77-3E81B81F41DC}" presName="sibTrans" presStyleCnt="0"/>
      <dgm:spPr/>
    </dgm:pt>
    <dgm:pt modelId="{8805EFA2-7000-461A-A501-D3B92B9DC834}" type="pres">
      <dgm:prSet presAssocID="{D25D0C73-F49C-4277-B27A-62327B72AE51}" presName="node" presStyleLbl="node1" presStyleIdx="6" presStyleCnt="18">
        <dgm:presLayoutVars>
          <dgm:bulletEnabled val="1"/>
        </dgm:presLayoutVars>
      </dgm:prSet>
      <dgm:spPr/>
    </dgm:pt>
    <dgm:pt modelId="{6473A5FE-012D-4365-83D6-810F5B8BD46E}" type="pres">
      <dgm:prSet presAssocID="{FA532179-B8EB-444C-894D-0E13ACDF1392}" presName="sibTrans" presStyleCnt="0"/>
      <dgm:spPr/>
    </dgm:pt>
    <dgm:pt modelId="{0D16854E-13E7-4F1D-8767-A1A4D708E807}" type="pres">
      <dgm:prSet presAssocID="{16030588-A9E7-49ED-961C-A4AE8ED146E5}" presName="node" presStyleLbl="node1" presStyleIdx="7" presStyleCnt="18">
        <dgm:presLayoutVars>
          <dgm:bulletEnabled val="1"/>
        </dgm:presLayoutVars>
      </dgm:prSet>
      <dgm:spPr/>
    </dgm:pt>
    <dgm:pt modelId="{F7ADEA17-3825-41D2-B27B-BF7DA142F14D}" type="pres">
      <dgm:prSet presAssocID="{46E98FCC-BB28-4D77-9270-6EB15A70B4CF}" presName="sibTrans" presStyleCnt="0"/>
      <dgm:spPr/>
    </dgm:pt>
    <dgm:pt modelId="{13FA473D-F456-4349-92BD-BC2718146962}" type="pres">
      <dgm:prSet presAssocID="{5563E49A-3971-4BE8-9319-C057729C9BE9}" presName="node" presStyleLbl="node1" presStyleIdx="8" presStyleCnt="18">
        <dgm:presLayoutVars>
          <dgm:bulletEnabled val="1"/>
        </dgm:presLayoutVars>
      </dgm:prSet>
      <dgm:spPr/>
    </dgm:pt>
    <dgm:pt modelId="{6984ED41-CF7A-4D72-BB21-89F70EF18965}" type="pres">
      <dgm:prSet presAssocID="{A5E563FC-D7D6-4403-A384-74E15410D7A8}" presName="sibTrans" presStyleCnt="0"/>
      <dgm:spPr/>
    </dgm:pt>
    <dgm:pt modelId="{14980B4F-248D-4DB9-A67A-56D18EF28EEB}" type="pres">
      <dgm:prSet presAssocID="{7814165A-ECA5-423C-BFC9-E708B112A52A}" presName="node" presStyleLbl="node1" presStyleIdx="9" presStyleCnt="18">
        <dgm:presLayoutVars>
          <dgm:bulletEnabled val="1"/>
        </dgm:presLayoutVars>
      </dgm:prSet>
      <dgm:spPr/>
    </dgm:pt>
    <dgm:pt modelId="{4ADD9EA4-15C1-4AEE-B71A-4B954FB66112}" type="pres">
      <dgm:prSet presAssocID="{E10272ED-51C4-4AAB-9D30-2E92298A610E}" presName="sibTrans" presStyleCnt="0"/>
      <dgm:spPr/>
    </dgm:pt>
    <dgm:pt modelId="{2F93592F-0978-4BA1-8745-3E3A15989F32}" type="pres">
      <dgm:prSet presAssocID="{CC32FA58-233A-4A25-B7EC-6F5233D9909C}" presName="node" presStyleLbl="node1" presStyleIdx="10" presStyleCnt="18">
        <dgm:presLayoutVars>
          <dgm:bulletEnabled val="1"/>
        </dgm:presLayoutVars>
      </dgm:prSet>
      <dgm:spPr/>
    </dgm:pt>
    <dgm:pt modelId="{41529594-DC25-49F8-8E3B-D021A21454A5}" type="pres">
      <dgm:prSet presAssocID="{0CE762DF-AA20-47C4-BE83-F45D83B18272}" presName="sibTrans" presStyleCnt="0"/>
      <dgm:spPr/>
    </dgm:pt>
    <dgm:pt modelId="{52F13D4D-7CA9-4203-8A83-9C54B6999B86}" type="pres">
      <dgm:prSet presAssocID="{8477019C-5D28-48ED-812A-F95690A3BEB9}" presName="node" presStyleLbl="node1" presStyleIdx="11" presStyleCnt="18">
        <dgm:presLayoutVars>
          <dgm:bulletEnabled val="1"/>
        </dgm:presLayoutVars>
      </dgm:prSet>
      <dgm:spPr/>
    </dgm:pt>
    <dgm:pt modelId="{A55E75F0-E0BC-4B0F-96F6-D1F6447506E9}" type="pres">
      <dgm:prSet presAssocID="{3FF308B1-E386-4868-B594-C0EF30F81ABD}" presName="sibTrans" presStyleCnt="0"/>
      <dgm:spPr/>
    </dgm:pt>
    <dgm:pt modelId="{C52D584D-8E16-49C0-843B-ADA7CA8B12AA}" type="pres">
      <dgm:prSet presAssocID="{60854E61-54D5-4DAB-BBA1-0C0EEF3F3675}" presName="node" presStyleLbl="node1" presStyleIdx="12" presStyleCnt="18">
        <dgm:presLayoutVars>
          <dgm:bulletEnabled val="1"/>
        </dgm:presLayoutVars>
      </dgm:prSet>
      <dgm:spPr/>
    </dgm:pt>
    <dgm:pt modelId="{B7C8D6CE-04D3-4AC7-BA62-24769AC18AE9}" type="pres">
      <dgm:prSet presAssocID="{666C17E5-123F-4B69-9107-62E813E57237}" presName="sibTrans" presStyleCnt="0"/>
      <dgm:spPr/>
    </dgm:pt>
    <dgm:pt modelId="{4E9C1236-9A4B-4049-AC1F-38C5469E52D6}" type="pres">
      <dgm:prSet presAssocID="{64A451D0-A26F-484F-96A2-1DA6979A5C9C}" presName="node" presStyleLbl="node1" presStyleIdx="13" presStyleCnt="18">
        <dgm:presLayoutVars>
          <dgm:bulletEnabled val="1"/>
        </dgm:presLayoutVars>
      </dgm:prSet>
      <dgm:spPr/>
    </dgm:pt>
    <dgm:pt modelId="{B4932419-CE90-47AC-84F2-20CAE6EFECFE}" type="pres">
      <dgm:prSet presAssocID="{BA4D866F-49E2-4128-8E87-3D85BB035BCF}" presName="sibTrans" presStyleCnt="0"/>
      <dgm:spPr/>
    </dgm:pt>
    <dgm:pt modelId="{C1B5DE1B-8FD5-49F1-9BD5-851AB74809CE}" type="pres">
      <dgm:prSet presAssocID="{EF7A979A-02A6-4A13-B2FF-FE257BD74120}" presName="node" presStyleLbl="node1" presStyleIdx="14" presStyleCnt="18">
        <dgm:presLayoutVars>
          <dgm:bulletEnabled val="1"/>
        </dgm:presLayoutVars>
      </dgm:prSet>
      <dgm:spPr/>
    </dgm:pt>
    <dgm:pt modelId="{5F2D6736-E276-4313-A03A-09A4BA67853D}" type="pres">
      <dgm:prSet presAssocID="{D6CFF361-4A1F-4E4D-9138-27AFB781DE8F}" presName="sibTrans" presStyleCnt="0"/>
      <dgm:spPr/>
    </dgm:pt>
    <dgm:pt modelId="{39673506-A681-476C-95A7-A214436CC31A}" type="pres">
      <dgm:prSet presAssocID="{61780410-40ED-4FA5-8FBE-1F3309D6E33C}" presName="node" presStyleLbl="node1" presStyleIdx="15" presStyleCnt="18">
        <dgm:presLayoutVars>
          <dgm:bulletEnabled val="1"/>
        </dgm:presLayoutVars>
      </dgm:prSet>
      <dgm:spPr/>
    </dgm:pt>
    <dgm:pt modelId="{EAB92976-D8BD-4C74-8E2C-8061945B31F2}" type="pres">
      <dgm:prSet presAssocID="{FC9FD73F-73AF-4E3C-88E4-3B112AA7025F}" presName="sibTrans" presStyleCnt="0"/>
      <dgm:spPr/>
    </dgm:pt>
    <dgm:pt modelId="{22043D0E-CB18-4D5E-94FE-A46304B43840}" type="pres">
      <dgm:prSet presAssocID="{CF2D5C0D-9989-4710-AB8E-53C03130E214}" presName="node" presStyleLbl="node1" presStyleIdx="16" presStyleCnt="18">
        <dgm:presLayoutVars>
          <dgm:bulletEnabled val="1"/>
        </dgm:presLayoutVars>
      </dgm:prSet>
      <dgm:spPr/>
    </dgm:pt>
    <dgm:pt modelId="{1D023D24-FBDA-4D3B-938B-043DE443F173}" type="pres">
      <dgm:prSet presAssocID="{014B7874-4411-4A84-B49E-648D7ADF60BC}" presName="sibTrans" presStyleCnt="0"/>
      <dgm:spPr/>
    </dgm:pt>
    <dgm:pt modelId="{9C083A37-86B5-424E-9745-2DD8DF3B800B}" type="pres">
      <dgm:prSet presAssocID="{5E7EDA13-3A8F-4D40-89D5-283102A3BFFE}" presName="node" presStyleLbl="node1" presStyleIdx="17" presStyleCnt="18">
        <dgm:presLayoutVars>
          <dgm:bulletEnabled val="1"/>
        </dgm:presLayoutVars>
      </dgm:prSet>
      <dgm:spPr/>
    </dgm:pt>
  </dgm:ptLst>
  <dgm:cxnLst>
    <dgm:cxn modelId="{2874C608-BAD8-4C06-B213-6D54F8C8AA3A}" srcId="{409F3B98-9459-4E21-94BB-FD6C8872B87E}" destId="{8032AAF1-9FC6-4BBD-AAD5-616BE9F55701}" srcOrd="4" destOrd="0" parTransId="{77E5997E-BF47-463A-B7A3-A80FFB9A1DCD}" sibTransId="{CFB21654-E8DB-4DFE-B183-BC3219F97D14}"/>
    <dgm:cxn modelId="{6BAA340F-29A9-45C2-817F-1DDE72519F41}" type="presOf" srcId="{7814165A-ECA5-423C-BFC9-E708B112A52A}" destId="{14980B4F-248D-4DB9-A67A-56D18EF28EEB}" srcOrd="0" destOrd="0" presId="urn:microsoft.com/office/officeart/2005/8/layout/default"/>
    <dgm:cxn modelId="{7B304916-416B-4A3F-8DEB-155027A67636}" type="presOf" srcId="{60854E61-54D5-4DAB-BBA1-0C0EEF3F3675}" destId="{C52D584D-8E16-49C0-843B-ADA7CA8B12AA}" srcOrd="0" destOrd="0" presId="urn:microsoft.com/office/officeart/2005/8/layout/default"/>
    <dgm:cxn modelId="{1C491E1E-170A-4FFF-9F87-695CEE3ACBEB}" srcId="{409F3B98-9459-4E21-94BB-FD6C8872B87E}" destId="{BA77BA56-D448-48FF-B1F6-7EB8522BC7B5}" srcOrd="0" destOrd="0" parTransId="{04169F5A-E075-45B5-B905-26B1B0D38F08}" sibTransId="{7E9E45E1-77FE-4578-847C-7E5CB7FC3097}"/>
    <dgm:cxn modelId="{1D1E3C1F-3AB9-4962-B295-3C43995737F7}" srcId="{409F3B98-9459-4E21-94BB-FD6C8872B87E}" destId="{B43C7DED-02B8-4019-A4A6-7076E0D9DC5D}" srcOrd="2" destOrd="0" parTransId="{EBFB7729-B2B4-41A6-9B0F-A8FBBE19BC6D}" sibTransId="{F5DFE5AE-1D22-4240-95D3-2D38C8A96028}"/>
    <dgm:cxn modelId="{F0D82B20-02DE-401F-84DA-9CAF568BF411}" type="presOf" srcId="{409F3B98-9459-4E21-94BB-FD6C8872B87E}" destId="{C9F2F31E-9EB6-4C8C-B035-78222981600E}" srcOrd="0" destOrd="0" presId="urn:microsoft.com/office/officeart/2005/8/layout/default"/>
    <dgm:cxn modelId="{3228ED26-132A-4D07-916B-3F94EAAE82B9}" type="presOf" srcId="{26688EDD-BE6F-4797-84C3-B09A1FD700C4}" destId="{218AAD48-88F8-45F7-8B99-A27E27609FF7}" srcOrd="0" destOrd="0" presId="urn:microsoft.com/office/officeart/2005/8/layout/default"/>
    <dgm:cxn modelId="{DAA1CE28-35F6-4D14-B5CA-5849131F510B}" type="presOf" srcId="{5563E49A-3971-4BE8-9319-C057729C9BE9}" destId="{13FA473D-F456-4349-92BD-BC2718146962}" srcOrd="0" destOrd="0" presId="urn:microsoft.com/office/officeart/2005/8/layout/default"/>
    <dgm:cxn modelId="{36D44329-DE65-4921-B7AF-35BE1D5799FF}" srcId="{409F3B98-9459-4E21-94BB-FD6C8872B87E}" destId="{B9BB8FF0-78D8-48CD-91AF-C3F1D5F2301C}" srcOrd="3" destOrd="0" parTransId="{FDB6191F-CECE-4953-A34E-B27485DDDBED}" sibTransId="{BDAA74AB-15A1-4D21-9BEC-E9626EE2CF6F}"/>
    <dgm:cxn modelId="{38C46C2B-FC92-4684-9F7F-20CB9F0E2BEB}" srcId="{409F3B98-9459-4E21-94BB-FD6C8872B87E}" destId="{26688EDD-BE6F-4797-84C3-B09A1FD700C4}" srcOrd="5" destOrd="0" parTransId="{992F3994-B820-417D-A39E-96F58E356D3C}" sibTransId="{322EF44F-B921-40DD-BF77-3E81B81F41DC}"/>
    <dgm:cxn modelId="{A829662D-45CE-4857-8574-59BB5427842C}" type="presOf" srcId="{8032AAF1-9FC6-4BBD-AAD5-616BE9F55701}" destId="{4E484762-99AC-4CAE-9742-D3FC8C9C9C29}" srcOrd="0" destOrd="0" presId="urn:microsoft.com/office/officeart/2005/8/layout/default"/>
    <dgm:cxn modelId="{D8300D2F-2765-4432-8DB5-31584930452C}" srcId="{409F3B98-9459-4E21-94BB-FD6C8872B87E}" destId="{8477019C-5D28-48ED-812A-F95690A3BEB9}" srcOrd="11" destOrd="0" parTransId="{2AD45B7C-E8A5-4C12-8707-65C205F17F65}" sibTransId="{3FF308B1-E386-4868-B594-C0EF30F81ABD}"/>
    <dgm:cxn modelId="{A3355D37-9571-4922-B5BC-CBE16901A121}" type="presOf" srcId="{5E7EDA13-3A8F-4D40-89D5-283102A3BFFE}" destId="{9C083A37-86B5-424E-9745-2DD8DF3B800B}" srcOrd="0" destOrd="0" presId="urn:microsoft.com/office/officeart/2005/8/layout/default"/>
    <dgm:cxn modelId="{0428813C-2DEA-4B34-BEB6-3A05A3B00515}" type="presOf" srcId="{B9BB8FF0-78D8-48CD-91AF-C3F1D5F2301C}" destId="{7F48EFA7-D985-4B1E-A8FC-525B4D358C18}" srcOrd="0" destOrd="0" presId="urn:microsoft.com/office/officeart/2005/8/layout/default"/>
    <dgm:cxn modelId="{4C3C225D-EACC-45B3-8ADA-EBF4A8F4048E}" type="presOf" srcId="{8477019C-5D28-48ED-812A-F95690A3BEB9}" destId="{52F13D4D-7CA9-4203-8A83-9C54B6999B86}" srcOrd="0" destOrd="0" presId="urn:microsoft.com/office/officeart/2005/8/layout/default"/>
    <dgm:cxn modelId="{6EAFE060-48C9-4598-81BB-B306C428B850}" type="presOf" srcId="{CF2D5C0D-9989-4710-AB8E-53C03130E214}" destId="{22043D0E-CB18-4D5E-94FE-A46304B43840}" srcOrd="0" destOrd="0" presId="urn:microsoft.com/office/officeart/2005/8/layout/default"/>
    <dgm:cxn modelId="{FE5D5F4C-2CB1-46ED-90EE-8F139AE90AAB}" srcId="{409F3B98-9459-4E21-94BB-FD6C8872B87E}" destId="{BD04FBE0-D012-4F7E-ADFA-0ACF7B4F4CF8}" srcOrd="1" destOrd="0" parTransId="{8405FA9B-D629-406F-A4F8-6D8D32E68FE4}" sibTransId="{B3837520-12A1-42B0-86BA-F30D0820199F}"/>
    <dgm:cxn modelId="{EC4CA36C-3F82-44C8-9897-D045C92BCE8A}" srcId="{409F3B98-9459-4E21-94BB-FD6C8872B87E}" destId="{61780410-40ED-4FA5-8FBE-1F3309D6E33C}" srcOrd="15" destOrd="0" parTransId="{B230FEBF-81F2-4D92-8193-8FA1668D5959}" sibTransId="{FC9FD73F-73AF-4E3C-88E4-3B112AA7025F}"/>
    <dgm:cxn modelId="{D3A82F53-6AAA-4CBA-9306-401EC3F804DC}" srcId="{409F3B98-9459-4E21-94BB-FD6C8872B87E}" destId="{EF7A979A-02A6-4A13-B2FF-FE257BD74120}" srcOrd="14" destOrd="0" parTransId="{617C0B4A-8852-4C1E-9B72-AA343AD82805}" sibTransId="{D6CFF361-4A1F-4E4D-9138-27AFB781DE8F}"/>
    <dgm:cxn modelId="{41FE0455-74F6-4895-8457-FD691BA46CCA}" srcId="{409F3B98-9459-4E21-94BB-FD6C8872B87E}" destId="{60854E61-54D5-4DAB-BBA1-0C0EEF3F3675}" srcOrd="12" destOrd="0" parTransId="{72A3A410-44DE-4AC4-A6FA-C707F84E4865}" sibTransId="{666C17E5-123F-4B69-9107-62E813E57237}"/>
    <dgm:cxn modelId="{7930BF80-3641-42AF-A152-DBF30084737F}" srcId="{409F3B98-9459-4E21-94BB-FD6C8872B87E}" destId="{5563E49A-3971-4BE8-9319-C057729C9BE9}" srcOrd="8" destOrd="0" parTransId="{4FD2CA4F-9368-429E-8EA4-A10BCA31C1C0}" sibTransId="{A5E563FC-D7D6-4403-A384-74E15410D7A8}"/>
    <dgm:cxn modelId="{A0691E84-8F21-4696-8079-26FD2F2176BC}" srcId="{409F3B98-9459-4E21-94BB-FD6C8872B87E}" destId="{D25D0C73-F49C-4277-B27A-62327B72AE51}" srcOrd="6" destOrd="0" parTransId="{93F3F1AC-ABF2-40C2-B637-EE3407655CEB}" sibTransId="{FA532179-B8EB-444C-894D-0E13ACDF1392}"/>
    <dgm:cxn modelId="{B13EFB8F-8CA6-42B5-A295-87A4527BFBD1}" srcId="{409F3B98-9459-4E21-94BB-FD6C8872B87E}" destId="{7814165A-ECA5-423C-BFC9-E708B112A52A}" srcOrd="9" destOrd="0" parTransId="{83249E6C-5D33-4E42-BDB9-E23C351ABEF7}" sibTransId="{E10272ED-51C4-4AAB-9D30-2E92298A610E}"/>
    <dgm:cxn modelId="{C25A2C94-B1B2-47F4-AD17-F070DDA0710B}" type="presOf" srcId="{EF7A979A-02A6-4A13-B2FF-FE257BD74120}" destId="{C1B5DE1B-8FD5-49F1-9BD5-851AB74809CE}" srcOrd="0" destOrd="0" presId="urn:microsoft.com/office/officeart/2005/8/layout/default"/>
    <dgm:cxn modelId="{54E95D99-B052-4A26-BB18-CDDDF977EDE9}" type="presOf" srcId="{D25D0C73-F49C-4277-B27A-62327B72AE51}" destId="{8805EFA2-7000-461A-A501-D3B92B9DC834}" srcOrd="0" destOrd="0" presId="urn:microsoft.com/office/officeart/2005/8/layout/default"/>
    <dgm:cxn modelId="{3DD782A0-A498-45A9-82A8-6116D7449D16}" srcId="{409F3B98-9459-4E21-94BB-FD6C8872B87E}" destId="{5E7EDA13-3A8F-4D40-89D5-283102A3BFFE}" srcOrd="17" destOrd="0" parTransId="{B45A1813-198B-4790-9F12-CEE611D02C25}" sibTransId="{BA5AC414-2D96-4BAD-BA24-A10F1B80BF7A}"/>
    <dgm:cxn modelId="{DEA6A1A7-9324-45AE-B155-53F8DB48A7FC}" type="presOf" srcId="{B43C7DED-02B8-4019-A4A6-7076E0D9DC5D}" destId="{138CA9B2-090D-4D96-A5FB-566453305534}" srcOrd="0" destOrd="0" presId="urn:microsoft.com/office/officeart/2005/8/layout/default"/>
    <dgm:cxn modelId="{2577EBB0-D329-449C-95ED-FF74E9208949}" srcId="{409F3B98-9459-4E21-94BB-FD6C8872B87E}" destId="{64A451D0-A26F-484F-96A2-1DA6979A5C9C}" srcOrd="13" destOrd="0" parTransId="{97CAF008-6565-4931-AC7F-E589018167F2}" sibTransId="{BA4D866F-49E2-4128-8E87-3D85BB035BCF}"/>
    <dgm:cxn modelId="{14AD1BBC-061B-4813-AAA8-8C53B17C0D7A}" type="presOf" srcId="{16030588-A9E7-49ED-961C-A4AE8ED146E5}" destId="{0D16854E-13E7-4F1D-8767-A1A4D708E807}" srcOrd="0" destOrd="0" presId="urn:microsoft.com/office/officeart/2005/8/layout/default"/>
    <dgm:cxn modelId="{53E6ECC1-4EDB-490B-9454-3EDEBEC0679E}" type="presOf" srcId="{64A451D0-A26F-484F-96A2-1DA6979A5C9C}" destId="{4E9C1236-9A4B-4049-AC1F-38C5469E52D6}" srcOrd="0" destOrd="0" presId="urn:microsoft.com/office/officeart/2005/8/layout/default"/>
    <dgm:cxn modelId="{19BE9CD5-1E0F-43D2-848F-97B63C7BC449}" srcId="{409F3B98-9459-4E21-94BB-FD6C8872B87E}" destId="{16030588-A9E7-49ED-961C-A4AE8ED146E5}" srcOrd="7" destOrd="0" parTransId="{9D5E4B88-09FA-4212-800A-7D3D4CCE3608}" sibTransId="{46E98FCC-BB28-4D77-9270-6EB15A70B4CF}"/>
    <dgm:cxn modelId="{83C68ADC-3F3C-4728-B3E1-728ECFCA8EEA}" type="presOf" srcId="{BA77BA56-D448-48FF-B1F6-7EB8522BC7B5}" destId="{178CEDB1-7CC0-4AE6-A089-E2DC94BCF512}" srcOrd="0" destOrd="0" presId="urn:microsoft.com/office/officeart/2005/8/layout/default"/>
    <dgm:cxn modelId="{7BCB45E5-E5F3-4188-832D-403BCF68DCFB}" type="presOf" srcId="{CC32FA58-233A-4A25-B7EC-6F5233D9909C}" destId="{2F93592F-0978-4BA1-8745-3E3A15989F32}" srcOrd="0" destOrd="0" presId="urn:microsoft.com/office/officeart/2005/8/layout/default"/>
    <dgm:cxn modelId="{3A2383E5-F94E-4FA1-AFB2-1FE3528C7D31}" srcId="{409F3B98-9459-4E21-94BB-FD6C8872B87E}" destId="{CC32FA58-233A-4A25-B7EC-6F5233D9909C}" srcOrd="10" destOrd="0" parTransId="{2AC7D83B-A8BA-4E5A-AEE8-550E2E1199EE}" sibTransId="{0CE762DF-AA20-47C4-BE83-F45D83B18272}"/>
    <dgm:cxn modelId="{3CFCBFE5-A494-4E68-BDBE-DD60FE494368}" type="presOf" srcId="{BD04FBE0-D012-4F7E-ADFA-0ACF7B4F4CF8}" destId="{0334058F-92AD-4C29-B694-C1627AF1A91F}" srcOrd="0" destOrd="0" presId="urn:microsoft.com/office/officeart/2005/8/layout/default"/>
    <dgm:cxn modelId="{BE7151EF-B308-4D61-9EA7-C32F39FCB6F2}" type="presOf" srcId="{61780410-40ED-4FA5-8FBE-1F3309D6E33C}" destId="{39673506-A681-476C-95A7-A214436CC31A}" srcOrd="0" destOrd="0" presId="urn:microsoft.com/office/officeart/2005/8/layout/default"/>
    <dgm:cxn modelId="{3CA418F6-9BD1-489E-9ECC-E1295C1B28A3}" srcId="{409F3B98-9459-4E21-94BB-FD6C8872B87E}" destId="{CF2D5C0D-9989-4710-AB8E-53C03130E214}" srcOrd="16" destOrd="0" parTransId="{7A46C971-9A4F-45D3-A305-D62249FCCB7F}" sibTransId="{014B7874-4411-4A84-B49E-648D7ADF60BC}"/>
    <dgm:cxn modelId="{527EAB8C-F755-45E7-A7A5-F7F6C4C0C96B}" type="presParOf" srcId="{C9F2F31E-9EB6-4C8C-B035-78222981600E}" destId="{178CEDB1-7CC0-4AE6-A089-E2DC94BCF512}" srcOrd="0" destOrd="0" presId="urn:microsoft.com/office/officeart/2005/8/layout/default"/>
    <dgm:cxn modelId="{59E8871F-C3ED-47E5-9846-5D1BFFA81811}" type="presParOf" srcId="{C9F2F31E-9EB6-4C8C-B035-78222981600E}" destId="{395EF2A4-C0C0-41E9-9E30-E7144BB75A46}" srcOrd="1" destOrd="0" presId="urn:microsoft.com/office/officeart/2005/8/layout/default"/>
    <dgm:cxn modelId="{0CD0520A-447B-4E78-9DDE-F1176FC970B7}" type="presParOf" srcId="{C9F2F31E-9EB6-4C8C-B035-78222981600E}" destId="{0334058F-92AD-4C29-B694-C1627AF1A91F}" srcOrd="2" destOrd="0" presId="urn:microsoft.com/office/officeart/2005/8/layout/default"/>
    <dgm:cxn modelId="{B488C7F9-9C90-42AC-A269-F32BA9A225F3}" type="presParOf" srcId="{C9F2F31E-9EB6-4C8C-B035-78222981600E}" destId="{237CDFF4-0919-41E7-9570-7057DD436EA3}" srcOrd="3" destOrd="0" presId="urn:microsoft.com/office/officeart/2005/8/layout/default"/>
    <dgm:cxn modelId="{B9AFC106-71AA-4063-B38C-563F53EA84E2}" type="presParOf" srcId="{C9F2F31E-9EB6-4C8C-B035-78222981600E}" destId="{138CA9B2-090D-4D96-A5FB-566453305534}" srcOrd="4" destOrd="0" presId="urn:microsoft.com/office/officeart/2005/8/layout/default"/>
    <dgm:cxn modelId="{A758B39D-3408-4BF3-ADCB-B7838E3BCA84}" type="presParOf" srcId="{C9F2F31E-9EB6-4C8C-B035-78222981600E}" destId="{F76A6A2A-3157-400E-AF86-CA762BC7A385}" srcOrd="5" destOrd="0" presId="urn:microsoft.com/office/officeart/2005/8/layout/default"/>
    <dgm:cxn modelId="{14D7FA25-4123-4CF0-9E58-B15D7FFB334B}" type="presParOf" srcId="{C9F2F31E-9EB6-4C8C-B035-78222981600E}" destId="{7F48EFA7-D985-4B1E-A8FC-525B4D358C18}" srcOrd="6" destOrd="0" presId="urn:microsoft.com/office/officeart/2005/8/layout/default"/>
    <dgm:cxn modelId="{649CCE62-5929-42EE-8752-31150728362C}" type="presParOf" srcId="{C9F2F31E-9EB6-4C8C-B035-78222981600E}" destId="{1A7AB8A1-DF98-4552-BA01-637AA4805BF4}" srcOrd="7" destOrd="0" presId="urn:microsoft.com/office/officeart/2005/8/layout/default"/>
    <dgm:cxn modelId="{0F7B3501-0C02-4312-9048-C5D89A5E41E3}" type="presParOf" srcId="{C9F2F31E-9EB6-4C8C-B035-78222981600E}" destId="{4E484762-99AC-4CAE-9742-D3FC8C9C9C29}" srcOrd="8" destOrd="0" presId="urn:microsoft.com/office/officeart/2005/8/layout/default"/>
    <dgm:cxn modelId="{112E8274-2FE8-4C6F-93BE-7525CA67C258}" type="presParOf" srcId="{C9F2F31E-9EB6-4C8C-B035-78222981600E}" destId="{00C9C7ED-6818-4403-8C5E-6B756A6A6E24}" srcOrd="9" destOrd="0" presId="urn:microsoft.com/office/officeart/2005/8/layout/default"/>
    <dgm:cxn modelId="{2CAD283C-1561-4345-9FE7-E78ABA711C00}" type="presParOf" srcId="{C9F2F31E-9EB6-4C8C-B035-78222981600E}" destId="{218AAD48-88F8-45F7-8B99-A27E27609FF7}" srcOrd="10" destOrd="0" presId="urn:microsoft.com/office/officeart/2005/8/layout/default"/>
    <dgm:cxn modelId="{A113B1A9-91A8-425F-A659-399F0D15E88E}" type="presParOf" srcId="{C9F2F31E-9EB6-4C8C-B035-78222981600E}" destId="{760D3F39-7AD0-43D4-B559-50785FCDCF02}" srcOrd="11" destOrd="0" presId="urn:microsoft.com/office/officeart/2005/8/layout/default"/>
    <dgm:cxn modelId="{9BE8B5A5-6016-4A97-A007-1B10F8769190}" type="presParOf" srcId="{C9F2F31E-9EB6-4C8C-B035-78222981600E}" destId="{8805EFA2-7000-461A-A501-D3B92B9DC834}" srcOrd="12" destOrd="0" presId="urn:microsoft.com/office/officeart/2005/8/layout/default"/>
    <dgm:cxn modelId="{58508131-9843-4842-89B9-599E6821B967}" type="presParOf" srcId="{C9F2F31E-9EB6-4C8C-B035-78222981600E}" destId="{6473A5FE-012D-4365-83D6-810F5B8BD46E}" srcOrd="13" destOrd="0" presId="urn:microsoft.com/office/officeart/2005/8/layout/default"/>
    <dgm:cxn modelId="{B2DFAB1C-D15A-43AE-82D8-B1542AEDA8A9}" type="presParOf" srcId="{C9F2F31E-9EB6-4C8C-B035-78222981600E}" destId="{0D16854E-13E7-4F1D-8767-A1A4D708E807}" srcOrd="14" destOrd="0" presId="urn:microsoft.com/office/officeart/2005/8/layout/default"/>
    <dgm:cxn modelId="{EADDD2E1-B763-4FCB-8031-168D7E58706A}" type="presParOf" srcId="{C9F2F31E-9EB6-4C8C-B035-78222981600E}" destId="{F7ADEA17-3825-41D2-B27B-BF7DA142F14D}" srcOrd="15" destOrd="0" presId="urn:microsoft.com/office/officeart/2005/8/layout/default"/>
    <dgm:cxn modelId="{47CA64FB-522D-46CC-BBD2-108F10B2C878}" type="presParOf" srcId="{C9F2F31E-9EB6-4C8C-B035-78222981600E}" destId="{13FA473D-F456-4349-92BD-BC2718146962}" srcOrd="16" destOrd="0" presId="urn:microsoft.com/office/officeart/2005/8/layout/default"/>
    <dgm:cxn modelId="{9BB13E4B-CF58-4046-A8CE-40C631B3409A}" type="presParOf" srcId="{C9F2F31E-9EB6-4C8C-B035-78222981600E}" destId="{6984ED41-CF7A-4D72-BB21-89F70EF18965}" srcOrd="17" destOrd="0" presId="urn:microsoft.com/office/officeart/2005/8/layout/default"/>
    <dgm:cxn modelId="{63860A90-0E25-4F76-A1BE-690036A2C5BB}" type="presParOf" srcId="{C9F2F31E-9EB6-4C8C-B035-78222981600E}" destId="{14980B4F-248D-4DB9-A67A-56D18EF28EEB}" srcOrd="18" destOrd="0" presId="urn:microsoft.com/office/officeart/2005/8/layout/default"/>
    <dgm:cxn modelId="{3F65C496-72E5-41F5-9015-D5CC7E41BFDA}" type="presParOf" srcId="{C9F2F31E-9EB6-4C8C-B035-78222981600E}" destId="{4ADD9EA4-15C1-4AEE-B71A-4B954FB66112}" srcOrd="19" destOrd="0" presId="urn:microsoft.com/office/officeart/2005/8/layout/default"/>
    <dgm:cxn modelId="{CCC8C637-EAB4-4D93-AE64-66D7C6968975}" type="presParOf" srcId="{C9F2F31E-9EB6-4C8C-B035-78222981600E}" destId="{2F93592F-0978-4BA1-8745-3E3A15989F32}" srcOrd="20" destOrd="0" presId="urn:microsoft.com/office/officeart/2005/8/layout/default"/>
    <dgm:cxn modelId="{13AE6FDB-3C26-41C6-AC3F-C2C915302D7A}" type="presParOf" srcId="{C9F2F31E-9EB6-4C8C-B035-78222981600E}" destId="{41529594-DC25-49F8-8E3B-D021A21454A5}" srcOrd="21" destOrd="0" presId="urn:microsoft.com/office/officeart/2005/8/layout/default"/>
    <dgm:cxn modelId="{8DC82252-5C73-40B8-A332-AEEB2718BB86}" type="presParOf" srcId="{C9F2F31E-9EB6-4C8C-B035-78222981600E}" destId="{52F13D4D-7CA9-4203-8A83-9C54B6999B86}" srcOrd="22" destOrd="0" presId="urn:microsoft.com/office/officeart/2005/8/layout/default"/>
    <dgm:cxn modelId="{4D70AA8E-01AD-46BD-8DD6-F4A1C7809BB7}" type="presParOf" srcId="{C9F2F31E-9EB6-4C8C-B035-78222981600E}" destId="{A55E75F0-E0BC-4B0F-96F6-D1F6447506E9}" srcOrd="23" destOrd="0" presId="urn:microsoft.com/office/officeart/2005/8/layout/default"/>
    <dgm:cxn modelId="{4F695AA3-615A-4960-A6A2-307BA2F4A204}" type="presParOf" srcId="{C9F2F31E-9EB6-4C8C-B035-78222981600E}" destId="{C52D584D-8E16-49C0-843B-ADA7CA8B12AA}" srcOrd="24" destOrd="0" presId="urn:microsoft.com/office/officeart/2005/8/layout/default"/>
    <dgm:cxn modelId="{8188A06D-E403-4C32-9EA4-09F2B24B5B5A}" type="presParOf" srcId="{C9F2F31E-9EB6-4C8C-B035-78222981600E}" destId="{B7C8D6CE-04D3-4AC7-BA62-24769AC18AE9}" srcOrd="25" destOrd="0" presId="urn:microsoft.com/office/officeart/2005/8/layout/default"/>
    <dgm:cxn modelId="{82866FEF-3C69-4942-ABDE-DFCD72F14BA0}" type="presParOf" srcId="{C9F2F31E-9EB6-4C8C-B035-78222981600E}" destId="{4E9C1236-9A4B-4049-AC1F-38C5469E52D6}" srcOrd="26" destOrd="0" presId="urn:microsoft.com/office/officeart/2005/8/layout/default"/>
    <dgm:cxn modelId="{ACE63EE6-3314-44D4-A9A3-685F9028E45C}" type="presParOf" srcId="{C9F2F31E-9EB6-4C8C-B035-78222981600E}" destId="{B4932419-CE90-47AC-84F2-20CAE6EFECFE}" srcOrd="27" destOrd="0" presId="urn:microsoft.com/office/officeart/2005/8/layout/default"/>
    <dgm:cxn modelId="{F2C519A6-75DB-42D1-A4C4-142E9306F225}" type="presParOf" srcId="{C9F2F31E-9EB6-4C8C-B035-78222981600E}" destId="{C1B5DE1B-8FD5-49F1-9BD5-851AB74809CE}" srcOrd="28" destOrd="0" presId="urn:microsoft.com/office/officeart/2005/8/layout/default"/>
    <dgm:cxn modelId="{C89ADD18-1F48-440D-B2AD-8CA3100061C8}" type="presParOf" srcId="{C9F2F31E-9EB6-4C8C-B035-78222981600E}" destId="{5F2D6736-E276-4313-A03A-09A4BA67853D}" srcOrd="29" destOrd="0" presId="urn:microsoft.com/office/officeart/2005/8/layout/default"/>
    <dgm:cxn modelId="{1168AAA4-3840-429C-8930-0EB377C2860B}" type="presParOf" srcId="{C9F2F31E-9EB6-4C8C-B035-78222981600E}" destId="{39673506-A681-476C-95A7-A214436CC31A}" srcOrd="30" destOrd="0" presId="urn:microsoft.com/office/officeart/2005/8/layout/default"/>
    <dgm:cxn modelId="{33F0283F-E133-4245-9BEC-3D09EDC7343B}" type="presParOf" srcId="{C9F2F31E-9EB6-4C8C-B035-78222981600E}" destId="{EAB92976-D8BD-4C74-8E2C-8061945B31F2}" srcOrd="31" destOrd="0" presId="urn:microsoft.com/office/officeart/2005/8/layout/default"/>
    <dgm:cxn modelId="{3A96A82F-FD40-40B9-8DA2-425764259D4B}" type="presParOf" srcId="{C9F2F31E-9EB6-4C8C-B035-78222981600E}" destId="{22043D0E-CB18-4D5E-94FE-A46304B43840}" srcOrd="32" destOrd="0" presId="urn:microsoft.com/office/officeart/2005/8/layout/default"/>
    <dgm:cxn modelId="{9484144B-86FC-4439-9A57-0C838F24841D}" type="presParOf" srcId="{C9F2F31E-9EB6-4C8C-B035-78222981600E}" destId="{1D023D24-FBDA-4D3B-938B-043DE443F173}" srcOrd="33" destOrd="0" presId="urn:microsoft.com/office/officeart/2005/8/layout/default"/>
    <dgm:cxn modelId="{B6CB4CC9-F81E-4684-8C00-96B4CAE96783}" type="presParOf" srcId="{C9F2F31E-9EB6-4C8C-B035-78222981600E}" destId="{9C083A37-86B5-424E-9745-2DD8DF3B800B}" srcOrd="3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CEDB1-7CC0-4AE6-A089-E2DC94BCF512}">
      <dsp:nvSpPr>
        <dsp:cNvPr id="0" name=""/>
        <dsp:cNvSpPr/>
      </dsp:nvSpPr>
      <dsp:spPr>
        <a:xfrm>
          <a:off x="109453" y="2596"/>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Chair: </a:t>
          </a:r>
        </a:p>
        <a:p>
          <a:pPr marL="0" lvl="0" indent="0" algn="ctr" defTabSz="755650">
            <a:lnSpc>
              <a:spcPct val="90000"/>
            </a:lnSpc>
            <a:spcBef>
              <a:spcPct val="0"/>
            </a:spcBef>
            <a:spcAft>
              <a:spcPct val="35000"/>
            </a:spcAft>
            <a:buNone/>
          </a:pPr>
          <a:r>
            <a:rPr lang="en-US" sz="1700" kern="1200" dirty="0"/>
            <a:t>Chief Judge M. Cindy Morris </a:t>
          </a:r>
        </a:p>
      </dsp:txBody>
      <dsp:txXfrm>
        <a:off x="109453" y="2596"/>
        <a:ext cx="1589707" cy="953824"/>
      </dsp:txXfrm>
    </dsp:sp>
    <dsp:sp modelId="{0334058F-92AD-4C29-B694-C1627AF1A91F}">
      <dsp:nvSpPr>
        <dsp:cNvPr id="0" name=""/>
        <dsp:cNvSpPr/>
      </dsp:nvSpPr>
      <dsp:spPr>
        <a:xfrm>
          <a:off x="1858132" y="2596"/>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Chair Elect:  </a:t>
          </a:r>
          <a:r>
            <a:rPr lang="en-US" sz="1700" kern="1200" dirty="0"/>
            <a:t>Judge Carrie B. Markham</a:t>
          </a:r>
        </a:p>
      </dsp:txBody>
      <dsp:txXfrm>
        <a:off x="1858132" y="2596"/>
        <a:ext cx="1589707" cy="953824"/>
      </dsp:txXfrm>
    </dsp:sp>
    <dsp:sp modelId="{138CA9B2-090D-4D96-A5FB-566453305534}">
      <dsp:nvSpPr>
        <dsp:cNvPr id="0" name=""/>
        <dsp:cNvSpPr/>
      </dsp:nvSpPr>
      <dsp:spPr>
        <a:xfrm>
          <a:off x="3606810" y="2596"/>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Justice John J. Ellington </a:t>
          </a:r>
        </a:p>
      </dsp:txBody>
      <dsp:txXfrm>
        <a:off x="3606810" y="2596"/>
        <a:ext cx="1589707" cy="953824"/>
      </dsp:txXfrm>
    </dsp:sp>
    <dsp:sp modelId="{7F48EFA7-D985-4B1E-A8FC-525B4D358C18}">
      <dsp:nvSpPr>
        <dsp:cNvPr id="0" name=""/>
        <dsp:cNvSpPr/>
      </dsp:nvSpPr>
      <dsp:spPr>
        <a:xfrm>
          <a:off x="5355489" y="2596"/>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Presiding Judge Sara L. Doyle </a:t>
          </a:r>
        </a:p>
      </dsp:txBody>
      <dsp:txXfrm>
        <a:off x="5355489" y="2596"/>
        <a:ext cx="1589707" cy="953824"/>
      </dsp:txXfrm>
    </dsp:sp>
    <dsp:sp modelId="{4E484762-99AC-4CAE-9742-D3FC8C9C9C29}">
      <dsp:nvSpPr>
        <dsp:cNvPr id="0" name=""/>
        <dsp:cNvSpPr/>
      </dsp:nvSpPr>
      <dsp:spPr>
        <a:xfrm>
          <a:off x="109453" y="1115392"/>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 Staten Bitting Jr., Esq. </a:t>
          </a:r>
        </a:p>
      </dsp:txBody>
      <dsp:txXfrm>
        <a:off x="109453" y="1115392"/>
        <a:ext cx="1589707" cy="953824"/>
      </dsp:txXfrm>
    </dsp:sp>
    <dsp:sp modelId="{218AAD48-88F8-45F7-8B99-A27E27609FF7}">
      <dsp:nvSpPr>
        <dsp:cNvPr id="0" name=""/>
        <dsp:cNvSpPr/>
      </dsp:nvSpPr>
      <dsp:spPr>
        <a:xfrm>
          <a:off x="1858132" y="1115392"/>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Hon. Rebecca Crumrine Rieder</a:t>
          </a:r>
        </a:p>
      </dsp:txBody>
      <dsp:txXfrm>
        <a:off x="1858132" y="1115392"/>
        <a:ext cx="1589707" cy="953824"/>
      </dsp:txXfrm>
    </dsp:sp>
    <dsp:sp modelId="{8805EFA2-7000-461A-A501-D3B92B9DC834}">
      <dsp:nvSpPr>
        <dsp:cNvPr id="0" name=""/>
        <dsp:cNvSpPr/>
      </dsp:nvSpPr>
      <dsp:spPr>
        <a:xfrm>
          <a:off x="3606810" y="1115392"/>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Hon. Clarence Cuthpert, Jr. </a:t>
          </a:r>
        </a:p>
      </dsp:txBody>
      <dsp:txXfrm>
        <a:off x="3606810" y="1115392"/>
        <a:ext cx="1589707" cy="953824"/>
      </dsp:txXfrm>
    </dsp:sp>
    <dsp:sp modelId="{0D16854E-13E7-4F1D-8767-A1A4D708E807}">
      <dsp:nvSpPr>
        <dsp:cNvPr id="0" name=""/>
        <dsp:cNvSpPr/>
      </dsp:nvSpPr>
      <dsp:spPr>
        <a:xfrm>
          <a:off x="5355489" y="1115392"/>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Herbert H. (Hal) Gray III, Esq. </a:t>
          </a:r>
        </a:p>
      </dsp:txBody>
      <dsp:txXfrm>
        <a:off x="5355489" y="1115392"/>
        <a:ext cx="1589707" cy="953824"/>
      </dsp:txXfrm>
    </dsp:sp>
    <dsp:sp modelId="{13FA473D-F456-4349-92BD-BC2718146962}">
      <dsp:nvSpPr>
        <dsp:cNvPr id="0" name=""/>
        <dsp:cNvSpPr/>
      </dsp:nvSpPr>
      <dsp:spPr>
        <a:xfrm>
          <a:off x="109453" y="2228187"/>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Nicole Woolfork Hull, Esq. </a:t>
          </a:r>
        </a:p>
      </dsp:txBody>
      <dsp:txXfrm>
        <a:off x="109453" y="2228187"/>
        <a:ext cx="1589707" cy="953824"/>
      </dsp:txXfrm>
    </dsp:sp>
    <dsp:sp modelId="{14980B4F-248D-4DB9-A67A-56D18EF28EEB}">
      <dsp:nvSpPr>
        <dsp:cNvPr id="0" name=""/>
        <dsp:cNvSpPr/>
      </dsp:nvSpPr>
      <dsp:spPr>
        <a:xfrm>
          <a:off x="1858132" y="2228187"/>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 Rob Leverett, Esq.</a:t>
          </a:r>
        </a:p>
      </dsp:txBody>
      <dsp:txXfrm>
        <a:off x="1858132" y="2228187"/>
        <a:ext cx="1589707" cy="953824"/>
      </dsp:txXfrm>
    </dsp:sp>
    <dsp:sp modelId="{2F93592F-0978-4BA1-8745-3E3A15989F32}">
      <dsp:nvSpPr>
        <dsp:cNvPr id="0" name=""/>
        <dsp:cNvSpPr/>
      </dsp:nvSpPr>
      <dsp:spPr>
        <a:xfrm>
          <a:off x="3606810" y="2228187"/>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Patrick T. O’Connor, Esq. </a:t>
          </a:r>
        </a:p>
      </dsp:txBody>
      <dsp:txXfrm>
        <a:off x="3606810" y="2228187"/>
        <a:ext cx="1589707" cy="953824"/>
      </dsp:txXfrm>
    </dsp:sp>
    <dsp:sp modelId="{52F13D4D-7CA9-4203-8A83-9C54B6999B86}">
      <dsp:nvSpPr>
        <dsp:cNvPr id="0" name=""/>
        <dsp:cNvSpPr/>
      </dsp:nvSpPr>
      <dsp:spPr>
        <a:xfrm>
          <a:off x="5355489" y="2228187"/>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Judge Pandora E. Palmer</a:t>
          </a:r>
        </a:p>
      </dsp:txBody>
      <dsp:txXfrm>
        <a:off x="5355489" y="2228187"/>
        <a:ext cx="1589707" cy="953824"/>
      </dsp:txXfrm>
    </dsp:sp>
    <dsp:sp modelId="{C52D584D-8E16-49C0-843B-ADA7CA8B12AA}">
      <dsp:nvSpPr>
        <dsp:cNvPr id="0" name=""/>
        <dsp:cNvSpPr/>
      </dsp:nvSpPr>
      <dsp:spPr>
        <a:xfrm>
          <a:off x="109453" y="3340983"/>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Sr. Judge Jack Partain</a:t>
          </a:r>
        </a:p>
      </dsp:txBody>
      <dsp:txXfrm>
        <a:off x="109453" y="3340983"/>
        <a:ext cx="1589707" cy="953824"/>
      </dsp:txXfrm>
    </dsp:sp>
    <dsp:sp modelId="{4E9C1236-9A4B-4049-AC1F-38C5469E52D6}">
      <dsp:nvSpPr>
        <dsp:cNvPr id="0" name=""/>
        <dsp:cNvSpPr/>
      </dsp:nvSpPr>
      <dsp:spPr>
        <a:xfrm>
          <a:off x="1858132" y="3340983"/>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Judge Vic Reynolds</a:t>
          </a:r>
        </a:p>
      </dsp:txBody>
      <dsp:txXfrm>
        <a:off x="1858132" y="3340983"/>
        <a:ext cx="1589707" cy="953824"/>
      </dsp:txXfrm>
    </dsp:sp>
    <dsp:sp modelId="{C1B5DE1B-8FD5-49F1-9BD5-851AB74809CE}">
      <dsp:nvSpPr>
        <dsp:cNvPr id="0" name=""/>
        <dsp:cNvSpPr/>
      </dsp:nvSpPr>
      <dsp:spPr>
        <a:xfrm>
          <a:off x="3606810" y="3340983"/>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Peggy Roth</a:t>
          </a:r>
        </a:p>
      </dsp:txBody>
      <dsp:txXfrm>
        <a:off x="3606810" y="3340983"/>
        <a:ext cx="1589707" cy="953824"/>
      </dsp:txXfrm>
    </dsp:sp>
    <dsp:sp modelId="{39673506-A681-476C-95A7-A214436CC31A}">
      <dsp:nvSpPr>
        <dsp:cNvPr id="0" name=""/>
        <dsp:cNvSpPr/>
      </dsp:nvSpPr>
      <dsp:spPr>
        <a:xfrm>
          <a:off x="5355489" y="3340983"/>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Chief Judge Renata D. Turner </a:t>
          </a:r>
        </a:p>
      </dsp:txBody>
      <dsp:txXfrm>
        <a:off x="5355489" y="3340983"/>
        <a:ext cx="1589707" cy="953824"/>
      </dsp:txXfrm>
    </dsp:sp>
    <dsp:sp modelId="{22043D0E-CB18-4D5E-94FE-A46304B43840}">
      <dsp:nvSpPr>
        <dsp:cNvPr id="0" name=""/>
        <dsp:cNvSpPr/>
      </dsp:nvSpPr>
      <dsp:spPr>
        <a:xfrm>
          <a:off x="1858132" y="4453778"/>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Randall Weiland </a:t>
          </a:r>
        </a:p>
      </dsp:txBody>
      <dsp:txXfrm>
        <a:off x="1858132" y="4453778"/>
        <a:ext cx="1589707" cy="953824"/>
      </dsp:txXfrm>
    </dsp:sp>
    <dsp:sp modelId="{9C083A37-86B5-424E-9745-2DD8DF3B800B}">
      <dsp:nvSpPr>
        <dsp:cNvPr id="0" name=""/>
        <dsp:cNvSpPr/>
      </dsp:nvSpPr>
      <dsp:spPr>
        <a:xfrm>
          <a:off x="3606810" y="4453778"/>
          <a:ext cx="1589707" cy="9538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Peggy McCoy Wilson</a:t>
          </a:r>
        </a:p>
      </dsp:txBody>
      <dsp:txXfrm>
        <a:off x="3606810" y="4453778"/>
        <a:ext cx="1589707" cy="9538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0.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ujkhtNNiI3Y?feature=oembed" TargetMode="Externa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3.sv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1.jpeg"/><Relationship Id="rId7" Type="http://schemas.openxmlformats.org/officeDocument/2006/relationships/image" Target="../media/image18.svg"/><Relationship Id="rId2" Type="http://schemas.openxmlformats.org/officeDocument/2006/relationships/slideLayout" Target="../slideLayouts/slideLayout7.xml"/><Relationship Id="rId1" Type="http://schemas.openxmlformats.org/officeDocument/2006/relationships/video" Target="https://www.youtube.com/embed/knEy_qqrxJU?feature=oembed" TargetMode="Externa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0.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svg"/><Relationship Id="rId7" Type="http://schemas.openxmlformats.org/officeDocument/2006/relationships/image" Target="../media/image10.svg"/><Relationship Id="rId12"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Colors" Target="../diagrams/colors1.xml"/><Relationship Id="rId5" Type="http://schemas.openxmlformats.org/officeDocument/2006/relationships/image" Target="../media/image6.sv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a:off x="3004700" y="-12731"/>
            <a:ext cx="12278600" cy="11633974"/>
          </a:xfrm>
          <a:custGeom>
            <a:avLst/>
            <a:gdLst/>
            <a:ahLst/>
            <a:cxnLst/>
            <a:rect l="l" t="t" r="r" b="b"/>
            <a:pathLst>
              <a:path w="12278600" h="11633974">
                <a:moveTo>
                  <a:pt x="0" y="0"/>
                </a:moveTo>
                <a:lnTo>
                  <a:pt x="12278600" y="0"/>
                </a:lnTo>
                <a:lnTo>
                  <a:pt x="12278600" y="11633974"/>
                </a:lnTo>
                <a:lnTo>
                  <a:pt x="0" y="11633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TextBox 4"/>
          <p:cNvSpPr txBox="1"/>
          <p:nvPr/>
        </p:nvSpPr>
        <p:spPr>
          <a:xfrm>
            <a:off x="6096000" y="3922760"/>
            <a:ext cx="7682868" cy="2031325"/>
          </a:xfrm>
          <a:prstGeom prst="rect">
            <a:avLst/>
          </a:prstGeom>
        </p:spPr>
        <p:txBody>
          <a:bodyPr wrap="square" lIns="0" tIns="0" rIns="0" bIns="0" rtlCol="0" anchor="t">
            <a:spAutoFit/>
          </a:bodyPr>
          <a:lstStyle/>
          <a:p>
            <a:pPr algn="ctr"/>
            <a:r>
              <a:rPr sz="4400" b="1" dirty="0">
                <a:latin typeface="PL Benguiat Frisky" panose="020B0604020202020204" charset="0"/>
              </a:rPr>
              <a:t>Strengthening Court Operations with ADR: Insights, Tools, and Support for Court Administrators</a:t>
            </a:r>
          </a:p>
        </p:txBody>
      </p:sp>
      <p:sp>
        <p:nvSpPr>
          <p:cNvPr id="5" name="TextBox 5"/>
          <p:cNvSpPr txBox="1"/>
          <p:nvPr/>
        </p:nvSpPr>
        <p:spPr>
          <a:xfrm>
            <a:off x="6608069" y="6896100"/>
            <a:ext cx="6997068" cy="1282082"/>
          </a:xfrm>
          <a:prstGeom prst="rect">
            <a:avLst/>
          </a:prstGeom>
        </p:spPr>
        <p:txBody>
          <a:bodyPr wrap="square" lIns="0" tIns="0" rIns="0" bIns="0" rtlCol="0" anchor="t">
            <a:spAutoFit/>
          </a:bodyPr>
          <a:lstStyle/>
          <a:p>
            <a:pPr algn="ctr">
              <a:lnSpc>
                <a:spcPts val="5600"/>
              </a:lnSpc>
            </a:pPr>
            <a:r>
              <a:rPr lang="en-US" sz="2400" b="1" dirty="0">
                <a:solidFill>
                  <a:srgbClr val="000000"/>
                </a:solidFill>
                <a:latin typeface="PL Benguiat Frisky"/>
                <a:ea typeface="PL Benguiat Frisky"/>
                <a:cs typeface="PL Benguiat Frisky"/>
                <a:sym typeface="PL Benguiat Frisky"/>
              </a:rPr>
              <a:t>Presentation to the Georgia Council of Court Administrators</a:t>
            </a:r>
          </a:p>
          <a:p>
            <a:pPr algn="ctr">
              <a:lnSpc>
                <a:spcPts val="5040"/>
              </a:lnSpc>
              <a:spcBef>
                <a:spcPct val="0"/>
              </a:spcBef>
            </a:pPr>
            <a:r>
              <a:rPr lang="en-US" sz="2000" b="1" dirty="0">
                <a:solidFill>
                  <a:srgbClr val="000000"/>
                </a:solidFill>
                <a:latin typeface="PL Benguiat Frisky"/>
                <a:ea typeface="PL Benguiat Frisky"/>
                <a:cs typeface="PL Benguiat Frisky"/>
                <a:sym typeface="PL Benguiat Frisky"/>
              </a:rPr>
              <a:t>March 24, 2025</a:t>
            </a:r>
            <a:endParaRPr lang="en-US" sz="2800" b="1" dirty="0">
              <a:solidFill>
                <a:srgbClr val="000000"/>
              </a:solidFill>
              <a:latin typeface="PL Benguiat Frisky"/>
              <a:ea typeface="PL Benguiat Frisky"/>
              <a:cs typeface="PL Benguiat Frisky"/>
              <a:sym typeface="PL Benguiat Frisky"/>
            </a:endParaRPr>
          </a:p>
        </p:txBody>
      </p:sp>
      <p:sp>
        <p:nvSpPr>
          <p:cNvPr id="6" name="Freeform 6"/>
          <p:cNvSpPr/>
          <p:nvPr/>
        </p:nvSpPr>
        <p:spPr>
          <a:xfrm rot="-848481">
            <a:off x="-1032944" y="1827356"/>
            <a:ext cx="4123287" cy="5346239"/>
          </a:xfrm>
          <a:custGeom>
            <a:avLst/>
            <a:gdLst/>
            <a:ahLst/>
            <a:cxnLst/>
            <a:rect l="l" t="t" r="r" b="b"/>
            <a:pathLst>
              <a:path w="4123287" h="5346239">
                <a:moveTo>
                  <a:pt x="0" y="0"/>
                </a:moveTo>
                <a:lnTo>
                  <a:pt x="4123288" y="0"/>
                </a:lnTo>
                <a:lnTo>
                  <a:pt x="4123288" y="5346239"/>
                </a:lnTo>
                <a:lnTo>
                  <a:pt x="0" y="5346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7" name="Freeform 7"/>
          <p:cNvSpPr/>
          <p:nvPr/>
        </p:nvSpPr>
        <p:spPr>
          <a:xfrm rot="482046" flipH="1">
            <a:off x="15197656" y="1988136"/>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8" name="Freeform 8"/>
          <p:cNvSpPr/>
          <p:nvPr/>
        </p:nvSpPr>
        <p:spPr>
          <a:xfrm>
            <a:off x="-572614" y="6191608"/>
            <a:ext cx="5880570" cy="4697105"/>
          </a:xfrm>
          <a:custGeom>
            <a:avLst/>
            <a:gdLst/>
            <a:ahLst/>
            <a:cxnLst/>
            <a:rect l="l" t="t" r="r" b="b"/>
            <a:pathLst>
              <a:path w="5880570" h="4697105">
                <a:moveTo>
                  <a:pt x="0" y="0"/>
                </a:moveTo>
                <a:lnTo>
                  <a:pt x="5880570" y="0"/>
                </a:lnTo>
                <a:lnTo>
                  <a:pt x="5880570" y="4697105"/>
                </a:lnTo>
                <a:lnTo>
                  <a:pt x="0" y="46971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9" name="Freeform 9"/>
          <p:cNvSpPr/>
          <p:nvPr/>
        </p:nvSpPr>
        <p:spPr>
          <a:xfrm flipH="1">
            <a:off x="12980044" y="6191608"/>
            <a:ext cx="5880570" cy="4697105"/>
          </a:xfrm>
          <a:custGeom>
            <a:avLst/>
            <a:gdLst/>
            <a:ahLst/>
            <a:cxnLst/>
            <a:rect l="l" t="t" r="r" b="b"/>
            <a:pathLst>
              <a:path w="5880570" h="4697105">
                <a:moveTo>
                  <a:pt x="5880570" y="0"/>
                </a:moveTo>
                <a:lnTo>
                  <a:pt x="0" y="0"/>
                </a:lnTo>
                <a:lnTo>
                  <a:pt x="0" y="4697105"/>
                </a:lnTo>
                <a:lnTo>
                  <a:pt x="5880570" y="4697105"/>
                </a:lnTo>
                <a:lnTo>
                  <a:pt x="58805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042C-2AF5-643A-FFA1-DEA119DF52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91125E6-CF1B-16C4-C093-4603DCDCF06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a:extLst>
              <a:ext uri="{FF2B5EF4-FFF2-40B4-BE49-F238E27FC236}">
                <a16:creationId xmlns:a16="http://schemas.microsoft.com/office/drawing/2014/main" id="{BCB8E105-C471-2344-83DB-71BF24CC81C5}"/>
              </a:ext>
            </a:extLst>
          </p:cNvPr>
          <p:cNvGrpSpPr/>
          <p:nvPr/>
        </p:nvGrpSpPr>
        <p:grpSpPr>
          <a:xfrm>
            <a:off x="965539" y="2859561"/>
            <a:ext cx="16429048" cy="5451055"/>
            <a:chOff x="0" y="0"/>
            <a:chExt cx="4326992" cy="1435669"/>
          </a:xfrm>
        </p:grpSpPr>
        <p:sp>
          <p:nvSpPr>
            <p:cNvPr id="4" name="Freeform 4">
              <a:extLst>
                <a:ext uri="{FF2B5EF4-FFF2-40B4-BE49-F238E27FC236}">
                  <a16:creationId xmlns:a16="http://schemas.microsoft.com/office/drawing/2014/main" id="{234A07EF-DCD5-87D2-F93E-D0AE506EFE30}"/>
                </a:ext>
              </a:extLst>
            </p:cNvPr>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a:extLst>
                <a:ext uri="{FF2B5EF4-FFF2-40B4-BE49-F238E27FC236}">
                  <a16:creationId xmlns:a16="http://schemas.microsoft.com/office/drawing/2014/main" id="{7730ED3B-CC50-7348-3BD1-8321F66373A1}"/>
                </a:ext>
              </a:extLst>
            </p:cNvPr>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a:extLst>
              <a:ext uri="{FF2B5EF4-FFF2-40B4-BE49-F238E27FC236}">
                <a16:creationId xmlns:a16="http://schemas.microsoft.com/office/drawing/2014/main" id="{8A7ABDDA-F015-5BB3-6EB9-EF872B574246}"/>
              </a:ext>
            </a:extLst>
          </p:cNvPr>
          <p:cNvGrpSpPr/>
          <p:nvPr/>
        </p:nvGrpSpPr>
        <p:grpSpPr>
          <a:xfrm>
            <a:off x="965539" y="2714900"/>
            <a:ext cx="16299772" cy="6464728"/>
            <a:chOff x="0" y="-38100"/>
            <a:chExt cx="4292944" cy="1702644"/>
          </a:xfrm>
        </p:grpSpPr>
        <p:sp>
          <p:nvSpPr>
            <p:cNvPr id="7" name="Freeform 7">
              <a:extLst>
                <a:ext uri="{FF2B5EF4-FFF2-40B4-BE49-F238E27FC236}">
                  <a16:creationId xmlns:a16="http://schemas.microsoft.com/office/drawing/2014/main" id="{94101574-A06A-7333-9138-228D6754F7A9}"/>
                </a:ext>
              </a:extLst>
            </p:cNvPr>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sz="3200" dirty="0">
                <a:latin typeface="PL Benguiat Frisky" panose="020B0604020202020204" charset="0"/>
              </a:endParaRPr>
            </a:p>
          </p:txBody>
        </p:sp>
        <p:sp>
          <p:nvSpPr>
            <p:cNvPr id="8" name="TextBox 8">
              <a:extLst>
                <a:ext uri="{FF2B5EF4-FFF2-40B4-BE49-F238E27FC236}">
                  <a16:creationId xmlns:a16="http://schemas.microsoft.com/office/drawing/2014/main" id="{9078B585-6881-0448-BB61-0804747E4639}"/>
                </a:ext>
              </a:extLst>
            </p:cNvPr>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a:extLst>
              <a:ext uri="{FF2B5EF4-FFF2-40B4-BE49-F238E27FC236}">
                <a16:creationId xmlns:a16="http://schemas.microsoft.com/office/drawing/2014/main" id="{7F0CD21B-7DC8-E03C-8D3B-447C9A2E3654}"/>
              </a:ext>
            </a:extLst>
          </p:cNvPr>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ctr"/>
            <a:endParaRPr lang="en-US" sz="3200" dirty="0">
              <a:latin typeface="PL Benguiat Frisky" panose="020B0604020202020204" charset="0"/>
            </a:endParaRPr>
          </a:p>
        </p:txBody>
      </p:sp>
      <p:sp>
        <p:nvSpPr>
          <p:cNvPr id="11" name="Freeform 11">
            <a:extLst>
              <a:ext uri="{FF2B5EF4-FFF2-40B4-BE49-F238E27FC236}">
                <a16:creationId xmlns:a16="http://schemas.microsoft.com/office/drawing/2014/main" id="{581CD658-A0F5-B240-792E-D3B206F905DF}"/>
              </a:ext>
            </a:extLst>
          </p:cNvPr>
          <p:cNvSpPr/>
          <p:nvPr/>
        </p:nvSpPr>
        <p:spPr>
          <a:xfrm rot="782938">
            <a:off x="-558070" y="305140"/>
            <a:ext cx="3173540" cy="4114800"/>
          </a:xfrm>
          <a:custGeom>
            <a:avLst/>
            <a:gdLst/>
            <a:ahLst/>
            <a:cxnLst/>
            <a:rect l="l" t="t" r="r" b="b"/>
            <a:pathLst>
              <a:path w="3173540" h="4114800">
                <a:moveTo>
                  <a:pt x="0" y="0"/>
                </a:moveTo>
                <a:lnTo>
                  <a:pt x="3173540" y="0"/>
                </a:lnTo>
                <a:lnTo>
                  <a:pt x="317354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a:extLst>
              <a:ext uri="{FF2B5EF4-FFF2-40B4-BE49-F238E27FC236}">
                <a16:creationId xmlns:a16="http://schemas.microsoft.com/office/drawing/2014/main" id="{D036A681-84F5-5192-9880-3E09C0558E06}"/>
              </a:ext>
            </a:extLst>
          </p:cNvPr>
          <p:cNvSpPr/>
          <p:nvPr/>
        </p:nvSpPr>
        <p:spPr>
          <a:xfrm rot="-610219" flipH="1">
            <a:off x="15615380" y="546010"/>
            <a:ext cx="3173540" cy="4114800"/>
          </a:xfrm>
          <a:custGeom>
            <a:avLst/>
            <a:gdLst/>
            <a:ahLst/>
            <a:cxnLst/>
            <a:rect l="l" t="t" r="r" b="b"/>
            <a:pathLst>
              <a:path w="3173540" h="4114800">
                <a:moveTo>
                  <a:pt x="3173540" y="0"/>
                </a:moveTo>
                <a:lnTo>
                  <a:pt x="0" y="0"/>
                </a:lnTo>
                <a:lnTo>
                  <a:pt x="0" y="4114800"/>
                </a:lnTo>
                <a:lnTo>
                  <a:pt x="3173540" y="4114800"/>
                </a:lnTo>
                <a:lnTo>
                  <a:pt x="317354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Freeform 13">
            <a:extLst>
              <a:ext uri="{FF2B5EF4-FFF2-40B4-BE49-F238E27FC236}">
                <a16:creationId xmlns:a16="http://schemas.microsoft.com/office/drawing/2014/main" id="{23F63FC0-AF9B-2BFA-98D7-BE1513316F86}"/>
              </a:ext>
            </a:extLst>
          </p:cNvPr>
          <p:cNvSpPr/>
          <p:nvPr/>
        </p:nvSpPr>
        <p:spPr>
          <a:xfrm>
            <a:off x="-280108" y="6730152"/>
            <a:ext cx="4834371" cy="3637864"/>
          </a:xfrm>
          <a:custGeom>
            <a:avLst/>
            <a:gdLst/>
            <a:ahLst/>
            <a:cxnLst/>
            <a:rect l="l" t="t" r="r" b="b"/>
            <a:pathLst>
              <a:path w="4834371" h="3637864">
                <a:moveTo>
                  <a:pt x="0" y="0"/>
                </a:moveTo>
                <a:lnTo>
                  <a:pt x="4834371" y="0"/>
                </a:lnTo>
                <a:lnTo>
                  <a:pt x="4834371" y="3637864"/>
                </a:lnTo>
                <a:lnTo>
                  <a:pt x="0" y="3637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5" name="Freeform 15">
            <a:extLst>
              <a:ext uri="{FF2B5EF4-FFF2-40B4-BE49-F238E27FC236}">
                <a16:creationId xmlns:a16="http://schemas.microsoft.com/office/drawing/2014/main" id="{44FA0102-4CB5-DCA3-BAF3-EBEA63722E1B}"/>
              </a:ext>
            </a:extLst>
          </p:cNvPr>
          <p:cNvSpPr/>
          <p:nvPr/>
        </p:nvSpPr>
        <p:spPr>
          <a:xfrm flipH="1">
            <a:off x="14292902" y="6730152"/>
            <a:ext cx="4834371" cy="3637864"/>
          </a:xfrm>
          <a:custGeom>
            <a:avLst/>
            <a:gdLst/>
            <a:ahLst/>
            <a:cxnLst/>
            <a:rect l="l" t="t" r="r" b="b"/>
            <a:pathLst>
              <a:path w="4834371" h="3637864">
                <a:moveTo>
                  <a:pt x="4834371" y="0"/>
                </a:moveTo>
                <a:lnTo>
                  <a:pt x="0" y="0"/>
                </a:lnTo>
                <a:lnTo>
                  <a:pt x="0" y="3637864"/>
                </a:lnTo>
                <a:lnTo>
                  <a:pt x="4834371" y="3637864"/>
                </a:lnTo>
                <a:lnTo>
                  <a:pt x="483437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pic>
        <p:nvPicPr>
          <p:cNvPr id="17" name="Picture 16" descr="A picture containing clipart">
            <a:extLst>
              <a:ext uri="{FF2B5EF4-FFF2-40B4-BE49-F238E27FC236}">
                <a16:creationId xmlns:a16="http://schemas.microsoft.com/office/drawing/2014/main" id="{C3587C7F-C0C2-F308-065E-1B00F7FDC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2022" y="5189741"/>
            <a:ext cx="2585324" cy="2954656"/>
          </a:xfrm>
          <a:prstGeom prst="rect">
            <a:avLst/>
          </a:prstGeom>
        </p:spPr>
      </p:pic>
      <p:sp>
        <p:nvSpPr>
          <p:cNvPr id="10" name="TextBox 9">
            <a:extLst>
              <a:ext uri="{FF2B5EF4-FFF2-40B4-BE49-F238E27FC236}">
                <a16:creationId xmlns:a16="http://schemas.microsoft.com/office/drawing/2014/main" id="{3EBC1B22-F14D-323F-7583-E1187BF66E56}"/>
              </a:ext>
            </a:extLst>
          </p:cNvPr>
          <p:cNvSpPr txBox="1"/>
          <p:nvPr/>
        </p:nvSpPr>
        <p:spPr>
          <a:xfrm>
            <a:off x="6360663" y="1118084"/>
            <a:ext cx="5638800" cy="1200329"/>
          </a:xfrm>
          <a:prstGeom prst="rect">
            <a:avLst/>
          </a:prstGeom>
          <a:noFill/>
        </p:spPr>
        <p:txBody>
          <a:bodyPr wrap="square" rtlCol="0">
            <a:spAutoFit/>
          </a:bodyPr>
          <a:lstStyle/>
          <a:p>
            <a:pPr algn="ctr"/>
            <a:r>
              <a:rPr lang="en-US" sz="3600" b="1" dirty="0">
                <a:latin typeface="PL Benguiat Frisky" panose="020B0604020202020204" charset="0"/>
              </a:rPr>
              <a:t>Best Practices for Neutrals: </a:t>
            </a:r>
          </a:p>
          <a:p>
            <a:pPr algn="ctr"/>
            <a:r>
              <a:rPr lang="en-US" sz="3600" b="1" dirty="0">
                <a:latin typeface="PL Benguiat Frisky" panose="020B0604020202020204" charset="0"/>
              </a:rPr>
              <a:t>Issues in Practice </a:t>
            </a:r>
          </a:p>
        </p:txBody>
      </p:sp>
      <p:sp>
        <p:nvSpPr>
          <p:cNvPr id="14" name="TextBox 13">
            <a:extLst>
              <a:ext uri="{FF2B5EF4-FFF2-40B4-BE49-F238E27FC236}">
                <a16:creationId xmlns:a16="http://schemas.microsoft.com/office/drawing/2014/main" id="{242E3836-D165-9E30-9654-E57FE1BF7441}"/>
              </a:ext>
            </a:extLst>
          </p:cNvPr>
          <p:cNvSpPr txBox="1"/>
          <p:nvPr/>
        </p:nvSpPr>
        <p:spPr>
          <a:xfrm>
            <a:off x="2243723" y="3482143"/>
            <a:ext cx="11734800" cy="5262979"/>
          </a:xfrm>
          <a:prstGeom prst="rect">
            <a:avLst/>
          </a:prstGeom>
          <a:noFill/>
        </p:spPr>
        <p:txBody>
          <a:bodyPr wrap="square" rtlCol="0">
            <a:spAutoFit/>
          </a:bodyPr>
          <a:lstStyle/>
          <a:p>
            <a:r>
              <a:rPr lang="en-US" sz="2800" b="1" dirty="0"/>
              <a:t>Subpoena Considerations</a:t>
            </a:r>
          </a:p>
          <a:p>
            <a:pPr marL="914400" lvl="1" indent="-457200">
              <a:buFont typeface="Arial" panose="020B0604020202020204" pitchFamily="34" charset="0"/>
              <a:buChar char="•"/>
            </a:pPr>
            <a:r>
              <a:rPr lang="en-US" sz="2800" dirty="0"/>
              <a:t>Subpoenas are often sent  to  ADR Programs to force court testimony about confidential mediation processes. </a:t>
            </a:r>
          </a:p>
          <a:p>
            <a:pPr marL="914400" lvl="1" indent="-457200">
              <a:buFont typeface="Arial" panose="020B0604020202020204" pitchFamily="34" charset="0"/>
              <a:buChar char="•"/>
            </a:pPr>
            <a:r>
              <a:rPr lang="en-US" sz="2800" dirty="0"/>
              <a:t>This violates confidentiality and a sample response may be found in our guide.  </a:t>
            </a:r>
          </a:p>
          <a:p>
            <a:r>
              <a:rPr lang="en-US" sz="2800" b="1" dirty="0"/>
              <a:t>Recording of Mediations</a:t>
            </a:r>
          </a:p>
          <a:p>
            <a:pPr marL="914400" lvl="1" indent="-457200">
              <a:buFont typeface="Arial" panose="020B0604020202020204" pitchFamily="34" charset="0"/>
              <a:buChar char="•"/>
            </a:pPr>
            <a:r>
              <a:rPr lang="en-US" sz="2800" dirty="0"/>
              <a:t>If you receive a recording of a mediation, please contact our office immediately. </a:t>
            </a:r>
          </a:p>
          <a:p>
            <a:r>
              <a:rPr lang="en-US" sz="2800" b="1" dirty="0"/>
              <a:t>DV Screening </a:t>
            </a:r>
          </a:p>
          <a:p>
            <a:pPr marL="914400" lvl="1" indent="-457200">
              <a:buFont typeface="Arial" panose="020B0604020202020204" pitchFamily="34" charset="0"/>
              <a:buChar char="•"/>
            </a:pPr>
            <a:r>
              <a:rPr lang="en-US" sz="2800" dirty="0"/>
              <a:t>Our rules require DV screening for domestic cases. </a:t>
            </a:r>
          </a:p>
          <a:p>
            <a:pPr marL="914400" lvl="1" indent="-457200">
              <a:buFont typeface="Arial" panose="020B0604020202020204" pitchFamily="34" charset="0"/>
              <a:buChar char="•"/>
            </a:pPr>
            <a:r>
              <a:rPr lang="en-US" sz="2800" dirty="0"/>
              <a:t>Reminder: Just because a case has DV, does not make it unsuitable for mediation.</a:t>
            </a:r>
          </a:p>
        </p:txBody>
      </p:sp>
    </p:spTree>
    <p:extLst>
      <p:ext uri="{BB962C8B-B14F-4D97-AF65-F5344CB8AC3E}">
        <p14:creationId xmlns:p14="http://schemas.microsoft.com/office/powerpoint/2010/main" val="1342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994114" y="2791734"/>
            <a:ext cx="16313798" cy="6464728"/>
            <a:chOff x="0" y="-38100"/>
            <a:chExt cx="4296638" cy="1702644"/>
          </a:xfrm>
        </p:grpSpPr>
        <p:sp>
          <p:nvSpPr>
            <p:cNvPr id="7" name="Freeform 7"/>
            <p:cNvSpPr/>
            <p:nvPr/>
          </p:nvSpPr>
          <p:spPr>
            <a:xfrm>
              <a:off x="3694" y="-1128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2493404" y="3044075"/>
            <a:ext cx="13380043" cy="4816703"/>
          </a:xfrm>
          <a:prstGeom prst="rect">
            <a:avLst/>
          </a:prstGeom>
        </p:spPr>
        <p:txBody>
          <a:bodyPr lIns="0" tIns="0" rIns="0" bIns="0" rtlCol="0" anchor="t">
            <a:spAutoFit/>
          </a:bodyPr>
          <a:lstStyle/>
          <a:p>
            <a:r>
              <a:rPr lang="en-US" sz="2300" dirty="0"/>
              <a:t>The handbook serves as a guide for courts to establish, manage, and maintain Alternative Dispute Resolution (ADR) programs. It outlines policies, procedures, and ethical standards to ensure high-quality dispute resolution across Georgia's court system.</a:t>
            </a:r>
          </a:p>
          <a:p>
            <a:endParaRPr lang="en-US" sz="2300" dirty="0"/>
          </a:p>
          <a:p>
            <a:r>
              <a:rPr lang="en-US" sz="2300" b="1" dirty="0"/>
              <a:t>Key Areas Covered:</a:t>
            </a:r>
            <a:endParaRPr lang="en-US" sz="2300" dirty="0"/>
          </a:p>
          <a:p>
            <a:pPr marL="854075" indent="-457200">
              <a:buFont typeface="Arial" panose="020B0604020202020204" pitchFamily="34" charset="0"/>
              <a:buChar char="•"/>
            </a:pPr>
            <a:r>
              <a:rPr lang="en-US" sz="2200" b="1" dirty="0"/>
              <a:t>Commission &amp; GODR Structure</a:t>
            </a:r>
            <a:r>
              <a:rPr lang="en-US" sz="2200" dirty="0"/>
              <a:t> – Roles, responsibilities, and oversight of court ADR programs.</a:t>
            </a:r>
          </a:p>
          <a:p>
            <a:pPr marL="854075" indent="-457200">
              <a:buFont typeface="Arial" panose="020B0604020202020204" pitchFamily="34" charset="0"/>
              <a:buChar char="•"/>
            </a:pPr>
            <a:r>
              <a:rPr lang="en-US" sz="2200" b="1" dirty="0"/>
              <a:t>Legal Framework</a:t>
            </a:r>
            <a:r>
              <a:rPr lang="en-US" sz="2200" dirty="0"/>
              <a:t> – ADR-related statutes, including the Georgia Uniform Mediation Act and ADR funding regulations.</a:t>
            </a:r>
          </a:p>
          <a:p>
            <a:pPr marL="854075" indent="-457200">
              <a:buFont typeface="Arial" panose="020B0604020202020204" pitchFamily="34" charset="0"/>
              <a:buChar char="•"/>
            </a:pPr>
            <a:r>
              <a:rPr lang="en-US" sz="2200" b="1" dirty="0"/>
              <a:t>ADR Rules &amp; Guidelines</a:t>
            </a:r>
            <a:r>
              <a:rPr lang="en-US" sz="2200" dirty="0"/>
              <a:t> – Supreme Court rules, guidelines, policies, and best practices.</a:t>
            </a:r>
          </a:p>
          <a:p>
            <a:pPr marL="854075" indent="-457200">
              <a:buFont typeface="Arial" panose="020B0604020202020204" pitchFamily="34" charset="0"/>
              <a:buChar char="•"/>
            </a:pPr>
            <a:r>
              <a:rPr lang="en-US" sz="2200" b="1" dirty="0"/>
              <a:t>Ethics &amp; Complaints</a:t>
            </a:r>
            <a:r>
              <a:rPr lang="en-US" sz="2200" dirty="0"/>
              <a:t> – Code of conduct, advisory opinions, and complaint processes for neutrals and programs.</a:t>
            </a:r>
          </a:p>
          <a:p>
            <a:pPr marL="854075" indent="-457200">
              <a:buFont typeface="Arial" panose="020B0604020202020204" pitchFamily="34" charset="0"/>
              <a:buChar char="•"/>
            </a:pPr>
            <a:r>
              <a:rPr lang="en-US" sz="2200" b="1" dirty="0"/>
              <a:t>Establishing &amp; Maintaining ADR Programs</a:t>
            </a:r>
            <a:r>
              <a:rPr lang="en-US" sz="2200" dirty="0"/>
              <a:t> – Application procedures, compliance requirements, and policies.</a:t>
            </a:r>
          </a:p>
          <a:p>
            <a:pPr marL="854075" indent="-457200">
              <a:buFont typeface="Arial" panose="020B0604020202020204" pitchFamily="34" charset="0"/>
              <a:buChar char="•"/>
            </a:pPr>
            <a:r>
              <a:rPr lang="en-US" sz="2200" b="1" dirty="0"/>
              <a:t>Neutral Registration &amp; Training</a:t>
            </a:r>
            <a:r>
              <a:rPr lang="en-US" sz="2200" dirty="0"/>
              <a:t> – Qualifications, registration process, and continuing education for neutrals.</a:t>
            </a:r>
          </a:p>
          <a:p>
            <a:pPr marL="854075" indent="-457200">
              <a:buFont typeface="Arial" panose="020B0604020202020204" pitchFamily="34" charset="0"/>
              <a:buChar char="•"/>
            </a:pPr>
            <a:r>
              <a:rPr lang="en-US" sz="2200" b="1" dirty="0"/>
              <a:t>Resources &amp; Program Listings</a:t>
            </a:r>
            <a:r>
              <a:rPr lang="en-US" sz="2200" dirty="0"/>
              <a:t> – Directory of court ADR programs, training materials, and support services.</a:t>
            </a:r>
          </a:p>
        </p:txBody>
      </p:sp>
      <p:sp>
        <p:nvSpPr>
          <p:cNvPr id="11" name="Freeform 11"/>
          <p:cNvSpPr/>
          <p:nvPr/>
        </p:nvSpPr>
        <p:spPr>
          <a:xfrm rot="782938">
            <a:off x="-558070" y="305140"/>
            <a:ext cx="3173540" cy="4114800"/>
          </a:xfrm>
          <a:custGeom>
            <a:avLst/>
            <a:gdLst/>
            <a:ahLst/>
            <a:cxnLst/>
            <a:rect l="l" t="t" r="r" b="b"/>
            <a:pathLst>
              <a:path w="3173540" h="4114800">
                <a:moveTo>
                  <a:pt x="0" y="0"/>
                </a:moveTo>
                <a:lnTo>
                  <a:pt x="3173540" y="0"/>
                </a:lnTo>
                <a:lnTo>
                  <a:pt x="317354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rot="-610219" flipH="1">
            <a:off x="15615380" y="546010"/>
            <a:ext cx="3173540" cy="4114800"/>
          </a:xfrm>
          <a:custGeom>
            <a:avLst/>
            <a:gdLst/>
            <a:ahLst/>
            <a:cxnLst/>
            <a:rect l="l" t="t" r="r" b="b"/>
            <a:pathLst>
              <a:path w="3173540" h="4114800">
                <a:moveTo>
                  <a:pt x="3173540" y="0"/>
                </a:moveTo>
                <a:lnTo>
                  <a:pt x="0" y="0"/>
                </a:lnTo>
                <a:lnTo>
                  <a:pt x="0" y="4114800"/>
                </a:lnTo>
                <a:lnTo>
                  <a:pt x="3173540" y="4114800"/>
                </a:lnTo>
                <a:lnTo>
                  <a:pt x="317354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Freeform 13"/>
          <p:cNvSpPr/>
          <p:nvPr/>
        </p:nvSpPr>
        <p:spPr>
          <a:xfrm>
            <a:off x="-280108" y="6730152"/>
            <a:ext cx="4834371" cy="3637864"/>
          </a:xfrm>
          <a:custGeom>
            <a:avLst/>
            <a:gdLst/>
            <a:ahLst/>
            <a:cxnLst/>
            <a:rect l="l" t="t" r="r" b="b"/>
            <a:pathLst>
              <a:path w="4834371" h="3637864">
                <a:moveTo>
                  <a:pt x="0" y="0"/>
                </a:moveTo>
                <a:lnTo>
                  <a:pt x="4834371" y="0"/>
                </a:lnTo>
                <a:lnTo>
                  <a:pt x="4834371" y="3637864"/>
                </a:lnTo>
                <a:lnTo>
                  <a:pt x="0" y="3637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4" name="TextBox 14"/>
          <p:cNvSpPr txBox="1"/>
          <p:nvPr/>
        </p:nvSpPr>
        <p:spPr>
          <a:xfrm>
            <a:off x="6267260" y="1030538"/>
            <a:ext cx="5737714" cy="1107996"/>
          </a:xfrm>
          <a:prstGeom prst="rect">
            <a:avLst/>
          </a:prstGeom>
        </p:spPr>
        <p:txBody>
          <a:bodyPr lIns="0" tIns="0" rIns="0" bIns="0" rtlCol="0" anchor="t">
            <a:spAutoFit/>
          </a:bodyPr>
          <a:lstStyle/>
          <a:p>
            <a:pPr algn="ctr">
              <a:spcBef>
                <a:spcPct val="0"/>
              </a:spcBef>
            </a:pPr>
            <a:r>
              <a:rPr lang="en-US" sz="3600" b="1" dirty="0">
                <a:solidFill>
                  <a:srgbClr val="000000"/>
                </a:solidFill>
                <a:latin typeface="PL Benguiat Frisky" panose="020B0604020202020204" charset="0"/>
                <a:ea typeface="Gliker"/>
                <a:cs typeface="Gliker"/>
                <a:sym typeface="Gliker"/>
              </a:rPr>
              <a:t>The Guide to Excellence: Court ADR Program Handbook</a:t>
            </a:r>
          </a:p>
        </p:txBody>
      </p:sp>
      <p:sp>
        <p:nvSpPr>
          <p:cNvPr id="15" name="Freeform 15"/>
          <p:cNvSpPr/>
          <p:nvPr/>
        </p:nvSpPr>
        <p:spPr>
          <a:xfrm flipH="1">
            <a:off x="14292902" y="6730152"/>
            <a:ext cx="4834371" cy="3637864"/>
          </a:xfrm>
          <a:custGeom>
            <a:avLst/>
            <a:gdLst/>
            <a:ahLst/>
            <a:cxnLst/>
            <a:rect l="l" t="t" r="r" b="b"/>
            <a:pathLst>
              <a:path w="4834371" h="3637864">
                <a:moveTo>
                  <a:pt x="4834371" y="0"/>
                </a:moveTo>
                <a:lnTo>
                  <a:pt x="0" y="0"/>
                </a:lnTo>
                <a:lnTo>
                  <a:pt x="0" y="3637864"/>
                </a:lnTo>
                <a:lnTo>
                  <a:pt x="4834371" y="3637864"/>
                </a:lnTo>
                <a:lnTo>
                  <a:pt x="483437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994114" y="2961685"/>
            <a:ext cx="16299772" cy="6320067"/>
            <a:chOff x="0" y="0"/>
            <a:chExt cx="4292944" cy="1664544"/>
          </a:xfrm>
        </p:grpSpPr>
        <p:sp>
          <p:nvSpPr>
            <p:cNvPr id="7" name="Freeform 7"/>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6267260" y="1030538"/>
            <a:ext cx="5737714" cy="1508105"/>
          </a:xfrm>
          <a:prstGeom prst="rect">
            <a:avLst/>
          </a:prstGeom>
        </p:spPr>
        <p:txBody>
          <a:bodyPr lIns="0" tIns="0" rIns="0" bIns="0" rtlCol="0" anchor="t">
            <a:spAutoFit/>
          </a:bodyPr>
          <a:lstStyle/>
          <a:p>
            <a:pPr algn="ctr"/>
            <a:r>
              <a:rPr sz="4000" b="1" dirty="0">
                <a:latin typeface="PL Benguiat Frisky" panose="020B0604020202020204" charset="0"/>
              </a:rPr>
              <a:t>Building the Future of ADR in Courts</a:t>
            </a:r>
          </a:p>
          <a:p>
            <a:endParaRPr dirty="0"/>
          </a:p>
        </p:txBody>
      </p:sp>
      <p:sp>
        <p:nvSpPr>
          <p:cNvPr id="11" name="Freeform 11"/>
          <p:cNvSpPr/>
          <p:nvPr/>
        </p:nvSpPr>
        <p:spPr>
          <a:xfrm>
            <a:off x="0" y="5585089"/>
            <a:ext cx="7600839" cy="5735467"/>
          </a:xfrm>
          <a:custGeom>
            <a:avLst/>
            <a:gdLst/>
            <a:ahLst/>
            <a:cxnLst/>
            <a:rect l="l" t="t" r="r" b="b"/>
            <a:pathLst>
              <a:path w="7600839" h="5735467">
                <a:moveTo>
                  <a:pt x="0" y="0"/>
                </a:moveTo>
                <a:lnTo>
                  <a:pt x="7600839" y="0"/>
                </a:lnTo>
                <a:lnTo>
                  <a:pt x="7600839" y="5735466"/>
                </a:lnTo>
                <a:lnTo>
                  <a:pt x="0" y="57354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rot="558852" flipH="1" flipV="1">
            <a:off x="11456079" y="-723668"/>
            <a:ext cx="7658806" cy="5779208"/>
          </a:xfrm>
          <a:custGeom>
            <a:avLst/>
            <a:gdLst/>
            <a:ahLst/>
            <a:cxnLst/>
            <a:rect l="l" t="t" r="r" b="b"/>
            <a:pathLst>
              <a:path w="7658806" h="5779208">
                <a:moveTo>
                  <a:pt x="7658807" y="5779207"/>
                </a:moveTo>
                <a:lnTo>
                  <a:pt x="0" y="5779207"/>
                </a:lnTo>
                <a:lnTo>
                  <a:pt x="0" y="0"/>
                </a:lnTo>
                <a:lnTo>
                  <a:pt x="7658807" y="0"/>
                </a:lnTo>
                <a:lnTo>
                  <a:pt x="7658807" y="577920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4" name="TextBox 14"/>
          <p:cNvSpPr txBox="1"/>
          <p:nvPr/>
        </p:nvSpPr>
        <p:spPr>
          <a:xfrm>
            <a:off x="2743200" y="3239409"/>
            <a:ext cx="11963400" cy="5632311"/>
          </a:xfrm>
          <a:prstGeom prst="rect">
            <a:avLst/>
          </a:prstGeom>
        </p:spPr>
        <p:txBody>
          <a:bodyPr wrap="square" lIns="0" tIns="0" rIns="0" bIns="0" rtlCol="0" anchor="t">
            <a:spAutoFit/>
          </a:bodyPr>
          <a:lstStyle/>
          <a:p>
            <a:pPr marL="690563" indent="-690563"/>
            <a:r>
              <a:rPr lang="en-US" sz="2200" dirty="0"/>
              <a:t>🔹 </a:t>
            </a:r>
            <a:r>
              <a:rPr lang="en-US" sz="2200" b="1" dirty="0"/>
              <a:t>Court ADR Program Evaluations</a:t>
            </a:r>
            <a:r>
              <a:rPr lang="en-US" sz="2200" dirty="0"/>
              <a:t> – Conducting evaluations to ensure compliance, consistency, and high-quality dispute resolution services statewide.</a:t>
            </a:r>
          </a:p>
          <a:p>
            <a:pPr marL="690563" indent="-690563"/>
            <a:r>
              <a:rPr lang="en-US" sz="2200" dirty="0"/>
              <a:t>🔹 </a:t>
            </a:r>
            <a:r>
              <a:rPr lang="en-US" sz="2200" b="1" dirty="0"/>
              <a:t>Judicially Hosted Settlement Conference</a:t>
            </a:r>
            <a:r>
              <a:rPr lang="en-US" sz="2200" dirty="0"/>
              <a:t> – Expanding neutral registration categories to include this evaluative dispute resolution process, providing courts with more structured settlement options.</a:t>
            </a:r>
          </a:p>
          <a:p>
            <a:pPr marL="690563" indent="-690563"/>
            <a:r>
              <a:rPr lang="en-US" sz="2200" dirty="0"/>
              <a:t>🔹 </a:t>
            </a:r>
            <a:r>
              <a:rPr lang="en-US" sz="2200" b="1" dirty="0"/>
              <a:t>Enhancing Juvenile Court Dispute Resolution</a:t>
            </a:r>
            <a:r>
              <a:rPr lang="en-US" sz="2200" dirty="0"/>
              <a:t> – Strengthening and refining mediation and ADR processes to better serve juvenile courts and families.</a:t>
            </a:r>
          </a:p>
          <a:p>
            <a:pPr marL="690563" indent="-690563"/>
            <a:r>
              <a:rPr lang="en-US" sz="2200" dirty="0"/>
              <a:t>🔹 </a:t>
            </a:r>
            <a:r>
              <a:rPr lang="en-US" sz="2200" b="1" dirty="0"/>
              <a:t>Publication of Probate Court ADR Handbook</a:t>
            </a:r>
            <a:r>
              <a:rPr lang="en-US" sz="2200" dirty="0"/>
              <a:t> – Developing a comprehensive resource guide to support the growth and implementation of ADR in probate courts.</a:t>
            </a:r>
          </a:p>
          <a:p>
            <a:pPr marL="690563" indent="-690563"/>
            <a:r>
              <a:rPr lang="en-US" sz="2200" dirty="0"/>
              <a:t>🔹 </a:t>
            </a:r>
            <a:r>
              <a:rPr lang="en-US" sz="2200" b="1" dirty="0"/>
              <a:t>Expansion of Neutral Services</a:t>
            </a:r>
            <a:r>
              <a:rPr lang="en-US" sz="2200" dirty="0"/>
              <a:t> – Offering increased training, education, and professional development opportunities to neutrals, enhancing their ability to serve in diverse court ADR programs.</a:t>
            </a:r>
          </a:p>
          <a:p>
            <a:pPr marL="690563" indent="-690563"/>
            <a:r>
              <a:rPr lang="en-US" sz="2200" dirty="0"/>
              <a:t>🔹 </a:t>
            </a:r>
            <a:r>
              <a:rPr lang="en-US" sz="2200" b="1" dirty="0"/>
              <a:t>Public Outreach – Expanding Access to ADR</a:t>
            </a:r>
            <a:r>
              <a:rPr lang="en-US" sz="2200" dirty="0"/>
              <a:t> – Increasing public awareness and engagement through education, community partnerships, and accessible resources on dispute resolution options.</a:t>
            </a:r>
          </a:p>
          <a:p>
            <a:pPr marL="690563" indent="-690563"/>
            <a:endParaRPr lang="en-US" sz="2400" dirty="0"/>
          </a:p>
          <a:p>
            <a:pPr marL="690563" indent="-690563"/>
            <a:endParaRPr lang="en-US" sz="2400" dirty="0"/>
          </a:p>
          <a:p>
            <a:pPr marL="690563" indent="-690563">
              <a:defRPr sz="2200">
                <a:solidFill>
                  <a:srgbClr val="003087"/>
                </a:solidFill>
              </a:defRPr>
            </a:pPr>
            <a:endParaRPr lang="en-US" sz="3200" dirty="0">
              <a:solidFill>
                <a:schemeClr val="tx2"/>
              </a:solidFill>
            </a:endParaRPr>
          </a:p>
        </p:txBody>
      </p:sp>
      <p:sp>
        <p:nvSpPr>
          <p:cNvPr id="17" name="TextBox 16">
            <a:extLst>
              <a:ext uri="{FF2B5EF4-FFF2-40B4-BE49-F238E27FC236}">
                <a16:creationId xmlns:a16="http://schemas.microsoft.com/office/drawing/2014/main" id="{0F41F5F5-B914-883F-DA0A-D672A99ECFAC}"/>
              </a:ext>
            </a:extLst>
          </p:cNvPr>
          <p:cNvSpPr txBox="1"/>
          <p:nvPr/>
        </p:nvSpPr>
        <p:spPr>
          <a:xfrm>
            <a:off x="9199393" y="7811730"/>
            <a:ext cx="5715000" cy="1015663"/>
          </a:xfrm>
          <a:prstGeom prst="rect">
            <a:avLst/>
          </a:prstGeom>
          <a:noFill/>
        </p:spPr>
        <p:txBody>
          <a:bodyPr wrap="square" rtlCol="0">
            <a:spAutoFit/>
          </a:bodyPr>
          <a:lstStyle/>
          <a:p>
            <a:r>
              <a:rPr lang="en-US" sz="2000" b="1" i="0" dirty="0">
                <a:solidFill>
                  <a:srgbClr val="000000"/>
                </a:solidFill>
                <a:effectLst/>
                <a:latin typeface="PL Benguiat Frisky" panose="020B0604020202020204" charset="0"/>
              </a:rPr>
              <a:t>Now I know, that only love can truly save the world. So, I stay, I fight, and I give, for the world I know can be.” </a:t>
            </a:r>
          </a:p>
          <a:p>
            <a:r>
              <a:rPr lang="en-US" sz="2000" b="1" i="0" dirty="0">
                <a:solidFill>
                  <a:srgbClr val="000000"/>
                </a:solidFill>
                <a:effectLst/>
                <a:latin typeface="PL Benguiat Frisky" panose="020B0604020202020204" charset="0"/>
              </a:rPr>
              <a:t>Wonder Woman (2017)</a:t>
            </a:r>
            <a:endParaRPr lang="en-US" sz="2000" b="1" dirty="0">
              <a:latin typeface="PL Benguiat Frisky" panose="020B0604020202020204" charset="0"/>
            </a:endParaRPr>
          </a:p>
        </p:txBody>
      </p:sp>
      <p:pic>
        <p:nvPicPr>
          <p:cNvPr id="19" name="Picture 18" descr="A person in a garment&#10;&#10;AI-generated content may be incorrect.">
            <a:extLst>
              <a:ext uri="{FF2B5EF4-FFF2-40B4-BE49-F238E27FC236}">
                <a16:creationId xmlns:a16="http://schemas.microsoft.com/office/drawing/2014/main" id="{5CDD600C-398D-0EE0-4D7A-90C5A4FD7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92337" y="5380218"/>
            <a:ext cx="1304925" cy="350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1022689" y="2936395"/>
            <a:ext cx="16299772" cy="6320067"/>
            <a:chOff x="0" y="0"/>
            <a:chExt cx="4292944" cy="1664544"/>
          </a:xfrm>
        </p:grpSpPr>
        <p:sp>
          <p:nvSpPr>
            <p:cNvPr id="7" name="Freeform 7"/>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6267260" y="1030538"/>
            <a:ext cx="5737714" cy="960199"/>
          </a:xfrm>
          <a:prstGeom prst="rect">
            <a:avLst/>
          </a:prstGeom>
        </p:spPr>
        <p:txBody>
          <a:bodyPr lIns="0" tIns="0" rIns="0" bIns="0" rtlCol="0" anchor="t">
            <a:spAutoFit/>
          </a:bodyPr>
          <a:lstStyle/>
          <a:p>
            <a:pPr algn="ctr">
              <a:lnSpc>
                <a:spcPts val="8400"/>
              </a:lnSpc>
              <a:spcBef>
                <a:spcPct val="0"/>
              </a:spcBef>
            </a:pPr>
            <a:r>
              <a:rPr lang="en-US" sz="4400" b="1" dirty="0">
                <a:solidFill>
                  <a:srgbClr val="000000"/>
                </a:solidFill>
                <a:latin typeface="PL Benguiat Frisky" panose="020B0604020202020204" charset="0"/>
                <a:ea typeface="Gliker"/>
                <a:cs typeface="Gliker"/>
                <a:sym typeface="Gliker"/>
              </a:rPr>
              <a:t>Closing &amp; Call to Action</a:t>
            </a:r>
          </a:p>
        </p:txBody>
      </p:sp>
      <p:sp>
        <p:nvSpPr>
          <p:cNvPr id="11" name="Freeform 11"/>
          <p:cNvSpPr/>
          <p:nvPr/>
        </p:nvSpPr>
        <p:spPr>
          <a:xfrm>
            <a:off x="14841329" y="-295025"/>
            <a:ext cx="4152550" cy="4114800"/>
          </a:xfrm>
          <a:custGeom>
            <a:avLst/>
            <a:gdLst/>
            <a:ahLst/>
            <a:cxnLst/>
            <a:rect l="l" t="t" r="r" b="b"/>
            <a:pathLst>
              <a:path w="4152550" h="4114800">
                <a:moveTo>
                  <a:pt x="0" y="0"/>
                </a:moveTo>
                <a:lnTo>
                  <a:pt x="4152550" y="0"/>
                </a:lnTo>
                <a:lnTo>
                  <a:pt x="41525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flipH="1">
            <a:off x="-707286" y="-295025"/>
            <a:ext cx="4152550" cy="4114800"/>
          </a:xfrm>
          <a:custGeom>
            <a:avLst/>
            <a:gdLst/>
            <a:ahLst/>
            <a:cxnLst/>
            <a:rect l="l" t="t" r="r" b="b"/>
            <a:pathLst>
              <a:path w="4152550" h="4114800">
                <a:moveTo>
                  <a:pt x="4152551" y="0"/>
                </a:moveTo>
                <a:lnTo>
                  <a:pt x="0" y="0"/>
                </a:lnTo>
                <a:lnTo>
                  <a:pt x="0" y="4114800"/>
                </a:lnTo>
                <a:lnTo>
                  <a:pt x="4152551" y="4114800"/>
                </a:lnTo>
                <a:lnTo>
                  <a:pt x="415255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TextBox 13"/>
          <p:cNvSpPr txBox="1"/>
          <p:nvPr/>
        </p:nvSpPr>
        <p:spPr>
          <a:xfrm>
            <a:off x="1219200" y="3199126"/>
            <a:ext cx="15240000" cy="4739759"/>
          </a:xfrm>
          <a:prstGeom prst="rect">
            <a:avLst/>
          </a:prstGeom>
        </p:spPr>
        <p:txBody>
          <a:bodyPr wrap="square" lIns="0" tIns="0" rIns="0" bIns="0" rtlCol="0" anchor="t">
            <a:spAutoFit/>
          </a:bodyPr>
          <a:lstStyle/>
          <a:p>
            <a:pPr>
              <a:defRPr sz="2200">
                <a:solidFill>
                  <a:srgbClr val="003087"/>
                </a:solidFill>
              </a:defRPr>
            </a:pPr>
            <a:r>
              <a:rPr lang="en-US" sz="3600" b="1" dirty="0">
                <a:latin typeface="PL Benguiat Frisky" panose="020B0604020202020204" charset="0"/>
              </a:rPr>
              <a:t>Embrace the Power!</a:t>
            </a:r>
          </a:p>
          <a:p>
            <a:pPr>
              <a:defRPr sz="2200">
                <a:solidFill>
                  <a:srgbClr val="003087"/>
                </a:solidFill>
              </a:defRPr>
            </a:pPr>
            <a:endParaRPr lang="en-US" sz="2800" dirty="0"/>
          </a:p>
          <a:p>
            <a:pPr marL="517525" indent="-406400">
              <a:buFont typeface="Arial" panose="020B0604020202020204" pitchFamily="34" charset="0"/>
              <a:buChar char="•"/>
            </a:pPr>
            <a:r>
              <a:rPr lang="en-US" sz="3000" b="1" dirty="0">
                <a:solidFill>
                  <a:schemeClr val="tx2"/>
                </a:solidFill>
              </a:rPr>
              <a:t>Expand ADR Access</a:t>
            </a:r>
            <a:r>
              <a:rPr lang="en-US" sz="3000" dirty="0">
                <a:solidFill>
                  <a:schemeClr val="tx2"/>
                </a:solidFill>
              </a:rPr>
              <a:t> – Contribute to the growth and accessibility of dispute resolution services.</a:t>
            </a:r>
          </a:p>
          <a:p>
            <a:pPr marL="517525" indent="-406400">
              <a:buFont typeface="Arial" panose="020B0604020202020204" pitchFamily="34" charset="0"/>
              <a:buChar char="•"/>
            </a:pPr>
            <a:r>
              <a:rPr lang="en-US" sz="3000" b="1" dirty="0">
                <a:solidFill>
                  <a:schemeClr val="tx2"/>
                </a:solidFill>
              </a:rPr>
              <a:t>Uphold Best Practices</a:t>
            </a:r>
            <a:r>
              <a:rPr lang="en-US" sz="3000" dirty="0">
                <a:solidFill>
                  <a:schemeClr val="tx2"/>
                </a:solidFill>
              </a:rPr>
              <a:t> – Maintain high ethical standards, professionalism, and compliance in ADR.</a:t>
            </a:r>
          </a:p>
          <a:p>
            <a:pPr marL="517525" indent="-406400">
              <a:buFont typeface="Arial" panose="020B0604020202020204" pitchFamily="34" charset="0"/>
              <a:buChar char="•"/>
            </a:pPr>
            <a:r>
              <a:rPr lang="en-US" sz="3000" b="1" dirty="0">
                <a:solidFill>
                  <a:schemeClr val="tx2"/>
                </a:solidFill>
              </a:rPr>
              <a:t>Promote Fairness &amp; Justice</a:t>
            </a:r>
            <a:r>
              <a:rPr lang="en-US" sz="3000" dirty="0">
                <a:solidFill>
                  <a:schemeClr val="tx2"/>
                </a:solidFill>
              </a:rPr>
              <a:t> – Strengthen impartial, accessible, and effective dispute resolution for all.</a:t>
            </a:r>
          </a:p>
          <a:p>
            <a:pPr marL="517525" indent="-406400">
              <a:buFont typeface="Arial" panose="020B0604020202020204" pitchFamily="34" charset="0"/>
              <a:buChar char="•"/>
            </a:pPr>
            <a:r>
              <a:rPr lang="en-US" sz="3000" b="1" dirty="0">
                <a:solidFill>
                  <a:schemeClr val="tx2"/>
                </a:solidFill>
              </a:rPr>
              <a:t>Shape the Future of ADR</a:t>
            </a:r>
            <a:r>
              <a:rPr lang="en-US" sz="3000" dirty="0">
                <a:solidFill>
                  <a:schemeClr val="tx2"/>
                </a:solidFill>
              </a:rPr>
              <a:t> – Engage in innovative solutions and evolving ADR practices.</a:t>
            </a:r>
          </a:p>
          <a:p>
            <a:pPr marL="803275" indent="-630238">
              <a:defRPr sz="2200">
                <a:solidFill>
                  <a:srgbClr val="003087"/>
                </a:solidFill>
              </a:defRPr>
            </a:pPr>
            <a:endParaRPr lang="en-US" sz="2800" dirty="0">
              <a:solidFill>
                <a:schemeClr val="tx2"/>
              </a:solidFill>
            </a:endParaRPr>
          </a:p>
          <a:p>
            <a:pPr algn="ctr">
              <a:defRPr sz="2200">
                <a:solidFill>
                  <a:srgbClr val="003087"/>
                </a:solidFill>
              </a:defRPr>
            </a:pPr>
            <a:r>
              <a:rPr lang="en-US" sz="3600" dirty="0">
                <a:latin typeface="PL Benguiat Frisky" panose="020B0604020202020204" charset="0"/>
              </a:rPr>
              <a:t>Together, we uphold truth, justice, and resolution!</a:t>
            </a:r>
            <a:endParaRPr sz="3200" dirty="0"/>
          </a:p>
        </p:txBody>
      </p:sp>
      <p:sp>
        <p:nvSpPr>
          <p:cNvPr id="14" name="Freeform 14"/>
          <p:cNvSpPr/>
          <p:nvPr/>
        </p:nvSpPr>
        <p:spPr>
          <a:xfrm>
            <a:off x="-1103543" y="5093018"/>
            <a:ext cx="7855203" cy="5734298"/>
          </a:xfrm>
          <a:custGeom>
            <a:avLst/>
            <a:gdLst/>
            <a:ahLst/>
            <a:cxnLst/>
            <a:rect l="l" t="t" r="r" b="b"/>
            <a:pathLst>
              <a:path w="7855203" h="5734298">
                <a:moveTo>
                  <a:pt x="0" y="0"/>
                </a:moveTo>
                <a:lnTo>
                  <a:pt x="7855203" y="0"/>
                </a:lnTo>
                <a:lnTo>
                  <a:pt x="7855203" y="5734299"/>
                </a:lnTo>
                <a:lnTo>
                  <a:pt x="0" y="57342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5" name="Freeform 15"/>
          <p:cNvSpPr/>
          <p:nvPr/>
        </p:nvSpPr>
        <p:spPr>
          <a:xfrm flipH="1">
            <a:off x="11515895" y="5143500"/>
            <a:ext cx="7855203" cy="5734298"/>
          </a:xfrm>
          <a:custGeom>
            <a:avLst/>
            <a:gdLst/>
            <a:ahLst/>
            <a:cxnLst/>
            <a:rect l="l" t="t" r="r" b="b"/>
            <a:pathLst>
              <a:path w="7855203" h="5734298">
                <a:moveTo>
                  <a:pt x="7855203" y="0"/>
                </a:moveTo>
                <a:lnTo>
                  <a:pt x="0" y="0"/>
                </a:lnTo>
                <a:lnTo>
                  <a:pt x="0" y="5734298"/>
                </a:lnTo>
                <a:lnTo>
                  <a:pt x="7855203" y="5734298"/>
                </a:lnTo>
                <a:lnTo>
                  <a:pt x="785520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pic>
        <p:nvPicPr>
          <p:cNvPr id="19" name="Picture 18" descr="A picture containing text, clipart">
            <a:extLst>
              <a:ext uri="{FF2B5EF4-FFF2-40B4-BE49-F238E27FC236}">
                <a16:creationId xmlns:a16="http://schemas.microsoft.com/office/drawing/2014/main" id="{F3B072FD-56A9-1DFB-8BC4-FFABF1FBA27C}"/>
              </a:ext>
            </a:extLst>
          </p:cNvPr>
          <p:cNvPicPr>
            <a:picLocks noChangeAspect="1"/>
          </p:cNvPicPr>
          <p:nvPr/>
        </p:nvPicPr>
        <p:blipFill>
          <a:blip r:embed="rId9">
            <a:extLst>
              <a:ext uri="{28A0092B-C50C-407E-A947-70E740481C1C}">
                <a14:useLocalDpi xmlns:a14="http://schemas.microsoft.com/office/drawing/2010/main" val="0"/>
              </a:ext>
            </a:extLst>
          </a:blip>
          <a:srcRect t="10994" b="6410"/>
          <a:stretch/>
        </p:blipFill>
        <p:spPr>
          <a:xfrm>
            <a:off x="7008363" y="8044631"/>
            <a:ext cx="4343400" cy="22771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D995-EBF4-51F1-ABAB-CED804BC81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ACF50E-B6ED-4E4B-9409-4BC6D7E53B92}"/>
              </a:ext>
            </a:extLst>
          </p:cNvPr>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FF2B5EF4-FFF2-40B4-BE49-F238E27FC236}">
                <a16:creationId xmlns:a16="http://schemas.microsoft.com/office/drawing/2014/main" id="{E635099C-A734-90AC-DA0A-6A890E893E66}"/>
              </a:ext>
            </a:extLst>
          </p:cNvPr>
          <p:cNvSpPr/>
          <p:nvPr/>
        </p:nvSpPr>
        <p:spPr>
          <a:xfrm rot="-848481">
            <a:off x="-1032944" y="422684"/>
            <a:ext cx="4123287" cy="5346239"/>
          </a:xfrm>
          <a:custGeom>
            <a:avLst/>
            <a:gdLst/>
            <a:ahLst/>
            <a:cxnLst/>
            <a:rect l="l" t="t" r="r" b="b"/>
            <a:pathLst>
              <a:path w="4123287" h="5346239">
                <a:moveTo>
                  <a:pt x="0" y="0"/>
                </a:moveTo>
                <a:lnTo>
                  <a:pt x="4123288" y="0"/>
                </a:lnTo>
                <a:lnTo>
                  <a:pt x="4123288" y="5346240"/>
                </a:lnTo>
                <a:lnTo>
                  <a:pt x="0" y="53462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Freeform 4">
            <a:extLst>
              <a:ext uri="{FF2B5EF4-FFF2-40B4-BE49-F238E27FC236}">
                <a16:creationId xmlns:a16="http://schemas.microsoft.com/office/drawing/2014/main" id="{B6A1EA9C-2DA3-E012-B7EB-7427B0C53FB8}"/>
              </a:ext>
            </a:extLst>
          </p:cNvPr>
          <p:cNvSpPr/>
          <p:nvPr/>
        </p:nvSpPr>
        <p:spPr>
          <a:xfrm rot="482046" flipH="1">
            <a:off x="15197656" y="583464"/>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1" name="Freeform 11">
            <a:extLst>
              <a:ext uri="{FF2B5EF4-FFF2-40B4-BE49-F238E27FC236}">
                <a16:creationId xmlns:a16="http://schemas.microsoft.com/office/drawing/2014/main" id="{369117BB-62E0-18B1-30AA-717F71C5BF57}"/>
              </a:ext>
            </a:extLst>
          </p:cNvPr>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F27D8A30-C477-4E33-E6B4-62069556E775}"/>
              </a:ext>
            </a:extLst>
          </p:cNvPr>
          <p:cNvSpPr txBox="1"/>
          <p:nvPr/>
        </p:nvSpPr>
        <p:spPr>
          <a:xfrm>
            <a:off x="6274937" y="1218366"/>
            <a:ext cx="5638800" cy="553998"/>
          </a:xfrm>
          <a:prstGeom prst="rect">
            <a:avLst/>
          </a:prstGeom>
        </p:spPr>
        <p:txBody>
          <a:bodyPr wrap="square" lIns="0" tIns="0" rIns="0" bIns="0" rtlCol="0" anchor="t">
            <a:spAutoFit/>
          </a:bodyPr>
          <a:lstStyle/>
          <a:p>
            <a:pPr algn="ctr">
              <a:spcBef>
                <a:spcPct val="0"/>
              </a:spcBef>
            </a:pPr>
            <a:r>
              <a:rPr lang="en-US" sz="3600" b="1" dirty="0">
                <a:solidFill>
                  <a:srgbClr val="000000"/>
                </a:solidFill>
                <a:latin typeface="PL Benguiat Frisky" panose="020B0604020202020204" charset="0"/>
                <a:ea typeface="Gliker"/>
                <a:cs typeface="Gliker"/>
                <a:sym typeface="Gliker"/>
              </a:rPr>
              <a:t>It only takes one…</a:t>
            </a:r>
          </a:p>
        </p:txBody>
      </p:sp>
      <p:pic>
        <p:nvPicPr>
          <p:cNvPr id="28" name="Online Media 27" title="Wonder Woman - No Man's Land | Super Scenes | DC">
            <a:hlinkClick r:id="" action="ppaction://media"/>
            <a:extLst>
              <a:ext uri="{FF2B5EF4-FFF2-40B4-BE49-F238E27FC236}">
                <a16:creationId xmlns:a16="http://schemas.microsoft.com/office/drawing/2014/main" id="{F26179CA-1450-179D-CCE7-C261DD4FE579}"/>
              </a:ext>
            </a:extLst>
          </p:cNvPr>
          <p:cNvPicPr>
            <a:picLocks noRot="1" noChangeAspect="1"/>
          </p:cNvPicPr>
          <p:nvPr>
            <a:videoFile r:link="rId1"/>
          </p:nvPr>
        </p:nvPicPr>
        <p:blipFill>
          <a:blip r:embed="rId9"/>
          <a:stretch>
            <a:fillRect/>
          </a:stretch>
        </p:blipFill>
        <p:spPr>
          <a:xfrm>
            <a:off x="2819400" y="3095803"/>
            <a:ext cx="12192000" cy="6883400"/>
          </a:xfrm>
          <a:prstGeom prst="rect">
            <a:avLst/>
          </a:prstGeom>
        </p:spPr>
      </p:pic>
    </p:spTree>
    <p:extLst>
      <p:ext uri="{BB962C8B-B14F-4D97-AF65-F5344CB8AC3E}">
        <p14:creationId xmlns:p14="http://schemas.microsoft.com/office/powerpoint/2010/main" val="40071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8"/>
                </p:tgtEl>
              </p:cMediaNode>
            </p:vide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
                                        </p:tgtEl>
                                      </p:cBhvr>
                                    </p:cmd>
                                  </p:childTnLst>
                                </p:cTn>
                              </p:par>
                            </p:childTnLst>
                          </p:cTn>
                        </p:par>
                      </p:childTnLst>
                    </p:cTn>
                  </p:par>
                </p:childTnLst>
              </p:cTn>
              <p:nextCondLst>
                <p:cond evt="onClick" delay="0">
                  <p:tgtEl>
                    <p:spTgt spid="2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a:off x="3004700" y="-12731"/>
            <a:ext cx="12278600" cy="11633974"/>
          </a:xfrm>
          <a:custGeom>
            <a:avLst/>
            <a:gdLst/>
            <a:ahLst/>
            <a:cxnLst/>
            <a:rect l="l" t="t" r="r" b="b"/>
            <a:pathLst>
              <a:path w="12278600" h="11633974">
                <a:moveTo>
                  <a:pt x="0" y="0"/>
                </a:moveTo>
                <a:lnTo>
                  <a:pt x="12278600" y="0"/>
                </a:lnTo>
                <a:lnTo>
                  <a:pt x="12278600" y="11633974"/>
                </a:lnTo>
                <a:lnTo>
                  <a:pt x="0" y="11633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rot="-848481">
            <a:off x="-1032944" y="1827356"/>
            <a:ext cx="4123287" cy="5346239"/>
          </a:xfrm>
          <a:custGeom>
            <a:avLst/>
            <a:gdLst/>
            <a:ahLst/>
            <a:cxnLst/>
            <a:rect l="l" t="t" r="r" b="b"/>
            <a:pathLst>
              <a:path w="4123287" h="5346239">
                <a:moveTo>
                  <a:pt x="0" y="0"/>
                </a:moveTo>
                <a:lnTo>
                  <a:pt x="4123288" y="0"/>
                </a:lnTo>
                <a:lnTo>
                  <a:pt x="4123288" y="5346239"/>
                </a:lnTo>
                <a:lnTo>
                  <a:pt x="0" y="5346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5" name="Freeform 5"/>
          <p:cNvSpPr/>
          <p:nvPr/>
        </p:nvSpPr>
        <p:spPr>
          <a:xfrm rot="482046" flipH="1">
            <a:off x="15197656" y="1988136"/>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6" name="TextBox 6"/>
          <p:cNvSpPr txBox="1"/>
          <p:nvPr/>
        </p:nvSpPr>
        <p:spPr>
          <a:xfrm>
            <a:off x="5183190" y="4262436"/>
            <a:ext cx="8587709" cy="2538900"/>
          </a:xfrm>
          <a:prstGeom prst="rect">
            <a:avLst/>
          </a:prstGeom>
        </p:spPr>
        <p:txBody>
          <a:bodyPr lIns="0" tIns="0" rIns="0" bIns="0" rtlCol="0" anchor="t">
            <a:spAutoFit/>
          </a:bodyPr>
          <a:lstStyle/>
          <a:p>
            <a:pPr algn="ctr">
              <a:lnSpc>
                <a:spcPts val="21000"/>
              </a:lnSpc>
              <a:spcBef>
                <a:spcPct val="0"/>
              </a:spcBef>
            </a:pPr>
            <a:r>
              <a:rPr lang="en-US" sz="15000" b="1" dirty="0">
                <a:solidFill>
                  <a:srgbClr val="000000"/>
                </a:solidFill>
                <a:latin typeface="PL Benguiat Frisky" panose="020B0604020202020204" charset="0"/>
                <a:ea typeface="Gliker"/>
                <a:cs typeface="Gliker"/>
                <a:sym typeface="Gliker"/>
              </a:rPr>
              <a:t>Questions?</a:t>
            </a:r>
          </a:p>
        </p:txBody>
      </p:sp>
      <p:sp>
        <p:nvSpPr>
          <p:cNvPr id="7" name="Freeform 7"/>
          <p:cNvSpPr/>
          <p:nvPr/>
        </p:nvSpPr>
        <p:spPr>
          <a:xfrm>
            <a:off x="-572614" y="6191608"/>
            <a:ext cx="5880570" cy="4697105"/>
          </a:xfrm>
          <a:custGeom>
            <a:avLst/>
            <a:gdLst/>
            <a:ahLst/>
            <a:cxnLst/>
            <a:rect l="l" t="t" r="r" b="b"/>
            <a:pathLst>
              <a:path w="5880570" h="4697105">
                <a:moveTo>
                  <a:pt x="0" y="0"/>
                </a:moveTo>
                <a:lnTo>
                  <a:pt x="5880570" y="0"/>
                </a:lnTo>
                <a:lnTo>
                  <a:pt x="5880570" y="4697105"/>
                </a:lnTo>
                <a:lnTo>
                  <a:pt x="0" y="46971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8" name="Freeform 8"/>
          <p:cNvSpPr/>
          <p:nvPr/>
        </p:nvSpPr>
        <p:spPr>
          <a:xfrm flipH="1">
            <a:off x="12980044" y="6191608"/>
            <a:ext cx="5880570" cy="4697105"/>
          </a:xfrm>
          <a:custGeom>
            <a:avLst/>
            <a:gdLst/>
            <a:ahLst/>
            <a:cxnLst/>
            <a:rect l="l" t="t" r="r" b="b"/>
            <a:pathLst>
              <a:path w="5880570" h="4697105">
                <a:moveTo>
                  <a:pt x="5880570" y="0"/>
                </a:moveTo>
                <a:lnTo>
                  <a:pt x="0" y="0"/>
                </a:lnTo>
                <a:lnTo>
                  <a:pt x="0" y="4697105"/>
                </a:lnTo>
                <a:lnTo>
                  <a:pt x="5880570" y="4697105"/>
                </a:lnTo>
                <a:lnTo>
                  <a:pt x="58805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4554-14F9-A256-78BA-DA9301B196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5EDCDE-86A9-1C12-840B-C98EDF0B0BE2}"/>
              </a:ext>
            </a:extLst>
          </p:cNvPr>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a:extLst>
              <a:ext uri="{FF2B5EF4-FFF2-40B4-BE49-F238E27FC236}">
                <a16:creationId xmlns:a16="http://schemas.microsoft.com/office/drawing/2014/main" id="{5FB942B9-DBD6-4E77-E60C-6CCDF8B0A734}"/>
              </a:ext>
            </a:extLst>
          </p:cNvPr>
          <p:cNvSpPr/>
          <p:nvPr/>
        </p:nvSpPr>
        <p:spPr>
          <a:xfrm rot="-848481">
            <a:off x="-1032944" y="422684"/>
            <a:ext cx="4123287" cy="5346239"/>
          </a:xfrm>
          <a:custGeom>
            <a:avLst/>
            <a:gdLst/>
            <a:ahLst/>
            <a:cxnLst/>
            <a:rect l="l" t="t" r="r" b="b"/>
            <a:pathLst>
              <a:path w="4123287" h="5346239">
                <a:moveTo>
                  <a:pt x="0" y="0"/>
                </a:moveTo>
                <a:lnTo>
                  <a:pt x="4123288" y="0"/>
                </a:lnTo>
                <a:lnTo>
                  <a:pt x="4123288" y="5346240"/>
                </a:lnTo>
                <a:lnTo>
                  <a:pt x="0" y="5346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a:extLst>
              <a:ext uri="{FF2B5EF4-FFF2-40B4-BE49-F238E27FC236}">
                <a16:creationId xmlns:a16="http://schemas.microsoft.com/office/drawing/2014/main" id="{A6B36F60-9870-6DE8-4D93-0E925B25A63D}"/>
              </a:ext>
            </a:extLst>
          </p:cNvPr>
          <p:cNvSpPr/>
          <p:nvPr/>
        </p:nvSpPr>
        <p:spPr>
          <a:xfrm rot="482046" flipH="1">
            <a:off x="15197656" y="583464"/>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1" name="Freeform 11">
            <a:extLst>
              <a:ext uri="{FF2B5EF4-FFF2-40B4-BE49-F238E27FC236}">
                <a16:creationId xmlns:a16="http://schemas.microsoft.com/office/drawing/2014/main" id="{93C73BA2-7E72-D2C1-8CEF-6A039BC456D9}"/>
              </a:ext>
            </a:extLst>
          </p:cNvPr>
          <p:cNvSpPr/>
          <p:nvPr/>
        </p:nvSpPr>
        <p:spPr>
          <a:xfrm>
            <a:off x="3578100" y="3103423"/>
            <a:ext cx="11430000" cy="335280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6F43983A-1C0A-51F6-5650-248488CC8205}"/>
              </a:ext>
            </a:extLst>
          </p:cNvPr>
          <p:cNvSpPr txBox="1"/>
          <p:nvPr/>
        </p:nvSpPr>
        <p:spPr>
          <a:xfrm>
            <a:off x="4267200" y="3848100"/>
            <a:ext cx="9829800" cy="2372637"/>
          </a:xfrm>
          <a:prstGeom prst="rect">
            <a:avLst/>
          </a:prstGeom>
        </p:spPr>
        <p:txBody>
          <a:bodyPr wrap="square" lIns="0" tIns="0" rIns="0" bIns="0" rtlCol="0" anchor="t">
            <a:spAutoFit/>
          </a:bodyPr>
          <a:lstStyle/>
          <a:p>
            <a:pPr marL="0" marR="0" algn="ctr">
              <a:lnSpc>
                <a:spcPct val="115000"/>
              </a:lnSpc>
              <a:spcAft>
                <a:spcPts val="800"/>
              </a:spcAft>
            </a:pPr>
            <a:r>
              <a:rPr lang="en-US" sz="2400" b="1" i="1" kern="100" dirty="0">
                <a:effectLst/>
                <a:latin typeface="Cambria" panose="02040503050406030204" pitchFamily="18" charset="0"/>
                <a:ea typeface="Aptos" panose="020B0004020202020204" pitchFamily="34" charset="0"/>
                <a:cs typeface="Times New Roman" panose="02020603050405020304" pitchFamily="18" charset="0"/>
              </a:rPr>
              <a:t>“</a:t>
            </a:r>
            <a:r>
              <a:rPr lang="en-US" sz="3200" b="1" i="1" kern="100" dirty="0">
                <a:effectLst/>
                <a:latin typeface="PL Benguiat Frisky" panose="020B0604020202020204" charset="0"/>
                <a:ea typeface="Aptos" panose="020B0004020202020204" pitchFamily="34" charset="0"/>
                <a:cs typeface="Times New Roman" panose="02020603050405020304" pitchFamily="18" charset="0"/>
              </a:rPr>
              <a:t>A well-run court is not just about justice—it’s about integrity, efficiency, and ensuring every voice is heard. </a:t>
            </a:r>
          </a:p>
          <a:p>
            <a:pPr marL="0" marR="0" algn="ctr">
              <a:lnSpc>
                <a:spcPct val="115000"/>
              </a:lnSpc>
              <a:spcAft>
                <a:spcPts val="800"/>
              </a:spcAft>
            </a:pPr>
            <a:r>
              <a:rPr lang="en-US" sz="3200" b="1" i="1" kern="100" dirty="0">
                <a:effectLst/>
                <a:latin typeface="PL Benguiat Frisky" panose="020B0604020202020204" charset="0"/>
                <a:ea typeface="Aptos" panose="020B0004020202020204" pitchFamily="34" charset="0"/>
                <a:cs typeface="Times New Roman" panose="02020603050405020304" pitchFamily="18" charset="0"/>
              </a:rPr>
              <a:t>Strength in administration is strength in justice.”</a:t>
            </a:r>
            <a:endParaRPr lang="en-US" sz="2400" b="1" kern="100" dirty="0">
              <a:effectLst/>
              <a:latin typeface="PL Benguiat Frisky" panose="020B0604020202020204" charset="0"/>
              <a:ea typeface="Aptos" panose="020B0004020202020204" pitchFamily="34" charset="0"/>
              <a:cs typeface="Times New Roman" panose="02020603050405020304" pitchFamily="18" charset="0"/>
            </a:endParaRPr>
          </a:p>
          <a:p>
            <a:pPr marL="0" marR="0" algn="r">
              <a:lnSpc>
                <a:spcPct val="115000"/>
              </a:lnSpc>
              <a:spcAft>
                <a:spcPts val="800"/>
              </a:spcAft>
            </a:pPr>
            <a:r>
              <a:rPr lang="en-US" sz="2400" b="1" kern="100" dirty="0">
                <a:effectLst/>
                <a:latin typeface="PL Benguiat Frisky" panose="020B0604020202020204" charset="0"/>
                <a:ea typeface="Aptos" panose="020B0004020202020204" pitchFamily="34" charset="0"/>
                <a:cs typeface="Times New Roman" panose="02020603050405020304" pitchFamily="18" charset="0"/>
              </a:rPr>
              <a:t>-</a:t>
            </a:r>
            <a:r>
              <a:rPr lang="en-US" sz="2800" b="1" kern="100" dirty="0">
                <a:effectLst/>
                <a:latin typeface="PL Benguiat Frisky" panose="020B0604020202020204" charset="0"/>
                <a:ea typeface="Aptos" panose="020B0004020202020204" pitchFamily="34" charset="0"/>
                <a:cs typeface="Times New Roman" panose="02020603050405020304" pitchFamily="18" charset="0"/>
              </a:rPr>
              <a:t>Wonder Woman </a:t>
            </a:r>
            <a:r>
              <a:rPr lang="en-US" sz="2400" b="1" i="1" kern="100" dirty="0">
                <a:effectLst/>
                <a:latin typeface="PL Benguiat Frisky" panose="020B0604020202020204" charset="0"/>
                <a:ea typeface="Aptos" panose="020B0004020202020204" pitchFamily="34" charset="0"/>
                <a:cs typeface="Times New Roman" panose="02020603050405020304" pitchFamily="18" charset="0"/>
              </a:rPr>
              <a:t>(if she worked in the judicial system)</a:t>
            </a:r>
            <a:endParaRPr lang="en-US" sz="1800" i="1" kern="100" dirty="0">
              <a:effectLst/>
              <a:latin typeface="PL Benguiat Frisky"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817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BA528-1545-A7B5-2C98-B1F4CC6C41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6E4B86-065F-E6E9-85AE-B749D563BC14}"/>
              </a:ext>
            </a:extLst>
          </p:cNvPr>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a:extLst>
              <a:ext uri="{FF2B5EF4-FFF2-40B4-BE49-F238E27FC236}">
                <a16:creationId xmlns:a16="http://schemas.microsoft.com/office/drawing/2014/main" id="{8145BC3A-C23F-02B4-2465-212962BD87F2}"/>
              </a:ext>
            </a:extLst>
          </p:cNvPr>
          <p:cNvGrpSpPr/>
          <p:nvPr/>
        </p:nvGrpSpPr>
        <p:grpSpPr>
          <a:xfrm>
            <a:off x="1028700" y="2859561"/>
            <a:ext cx="16365886" cy="5451055"/>
            <a:chOff x="0" y="0"/>
            <a:chExt cx="4310357" cy="1435669"/>
          </a:xfrm>
        </p:grpSpPr>
        <p:sp>
          <p:nvSpPr>
            <p:cNvPr id="4" name="Freeform 4">
              <a:extLst>
                <a:ext uri="{FF2B5EF4-FFF2-40B4-BE49-F238E27FC236}">
                  <a16:creationId xmlns:a16="http://schemas.microsoft.com/office/drawing/2014/main" id="{133E6B62-9917-7BD4-BBE3-D78D6F0E6103}"/>
                </a:ext>
              </a:extLst>
            </p:cNvPr>
            <p:cNvSpPr/>
            <p:nvPr/>
          </p:nvSpPr>
          <p:spPr>
            <a:xfrm>
              <a:off x="0" y="0"/>
              <a:ext cx="4310357" cy="1435669"/>
            </a:xfrm>
            <a:custGeom>
              <a:avLst/>
              <a:gdLst/>
              <a:ahLst/>
              <a:cxnLst/>
              <a:rect l="l" t="t" r="r" b="b"/>
              <a:pathLst>
                <a:path w="4310357" h="1435669">
                  <a:moveTo>
                    <a:pt x="0" y="0"/>
                  </a:moveTo>
                  <a:lnTo>
                    <a:pt x="4310357" y="0"/>
                  </a:lnTo>
                  <a:lnTo>
                    <a:pt x="4310357"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a:extLst>
                <a:ext uri="{FF2B5EF4-FFF2-40B4-BE49-F238E27FC236}">
                  <a16:creationId xmlns:a16="http://schemas.microsoft.com/office/drawing/2014/main" id="{9B935E59-E9F2-1609-22D6-F8D7E05C2360}"/>
                </a:ext>
              </a:extLst>
            </p:cNvPr>
            <p:cNvSpPr txBox="1"/>
            <p:nvPr/>
          </p:nvSpPr>
          <p:spPr>
            <a:xfrm>
              <a:off x="0" y="-38100"/>
              <a:ext cx="4310357"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a:extLst>
              <a:ext uri="{FF2B5EF4-FFF2-40B4-BE49-F238E27FC236}">
                <a16:creationId xmlns:a16="http://schemas.microsoft.com/office/drawing/2014/main" id="{22B41959-69D8-1CE8-3130-44AC95C987AE}"/>
              </a:ext>
            </a:extLst>
          </p:cNvPr>
          <p:cNvGrpSpPr/>
          <p:nvPr/>
        </p:nvGrpSpPr>
        <p:grpSpPr>
          <a:xfrm>
            <a:off x="994114" y="2961685"/>
            <a:ext cx="16299772" cy="6320067"/>
            <a:chOff x="0" y="0"/>
            <a:chExt cx="4292944" cy="1664544"/>
          </a:xfrm>
        </p:grpSpPr>
        <p:sp>
          <p:nvSpPr>
            <p:cNvPr id="7" name="Freeform 7">
              <a:extLst>
                <a:ext uri="{FF2B5EF4-FFF2-40B4-BE49-F238E27FC236}">
                  <a16:creationId xmlns:a16="http://schemas.microsoft.com/office/drawing/2014/main" id="{D68D0C2F-8FFF-147C-4436-49A34A8A6E3F}"/>
                </a:ext>
              </a:extLst>
            </p:cNvPr>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a:extLst>
                <a:ext uri="{FF2B5EF4-FFF2-40B4-BE49-F238E27FC236}">
                  <a16:creationId xmlns:a16="http://schemas.microsoft.com/office/drawing/2014/main" id="{599FC717-ED0C-31AF-59BC-0D247BDD8951}"/>
                </a:ext>
              </a:extLst>
            </p:cNvPr>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a:extLst>
              <a:ext uri="{FF2B5EF4-FFF2-40B4-BE49-F238E27FC236}">
                <a16:creationId xmlns:a16="http://schemas.microsoft.com/office/drawing/2014/main" id="{F297CC86-311C-F256-813D-41AF7CB2DBCA}"/>
              </a:ext>
            </a:extLst>
          </p:cNvPr>
          <p:cNvSpPr/>
          <p:nvPr/>
        </p:nvSpPr>
        <p:spPr>
          <a:xfrm>
            <a:off x="-466887" y="6121718"/>
            <a:ext cx="5215393" cy="4600411"/>
          </a:xfrm>
          <a:custGeom>
            <a:avLst/>
            <a:gdLst/>
            <a:ahLst/>
            <a:cxnLst/>
            <a:rect l="l" t="t" r="r" b="b"/>
            <a:pathLst>
              <a:path w="5215393" h="4600411">
                <a:moveTo>
                  <a:pt x="0" y="0"/>
                </a:moveTo>
                <a:lnTo>
                  <a:pt x="5215393" y="0"/>
                </a:lnTo>
                <a:lnTo>
                  <a:pt x="5215393" y="4600412"/>
                </a:lnTo>
                <a:lnTo>
                  <a:pt x="0" y="4600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6BB41C13-3292-3914-C7EB-78767E245EC1}"/>
              </a:ext>
            </a:extLst>
          </p:cNvPr>
          <p:cNvSpPr/>
          <p:nvPr/>
        </p:nvSpPr>
        <p:spPr>
          <a:xfrm flipH="1">
            <a:off x="13186907" y="6121718"/>
            <a:ext cx="5215393" cy="4600411"/>
          </a:xfrm>
          <a:custGeom>
            <a:avLst/>
            <a:gdLst/>
            <a:ahLst/>
            <a:cxnLst/>
            <a:rect l="l" t="t" r="r" b="b"/>
            <a:pathLst>
              <a:path w="5215393" h="4600411">
                <a:moveTo>
                  <a:pt x="5215393" y="0"/>
                </a:moveTo>
                <a:lnTo>
                  <a:pt x="0" y="0"/>
                </a:lnTo>
                <a:lnTo>
                  <a:pt x="0" y="4600412"/>
                </a:lnTo>
                <a:lnTo>
                  <a:pt x="5215393" y="4600412"/>
                </a:lnTo>
                <a:lnTo>
                  <a:pt x="521539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Freeform 11">
            <a:extLst>
              <a:ext uri="{FF2B5EF4-FFF2-40B4-BE49-F238E27FC236}">
                <a16:creationId xmlns:a16="http://schemas.microsoft.com/office/drawing/2014/main" id="{FDF6C2C3-A440-1A5D-B13C-D1E0AAC0012F}"/>
              </a:ext>
            </a:extLst>
          </p:cNvPr>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66A40C95-DCD7-4FF6-8145-BB206567D9AA}"/>
              </a:ext>
            </a:extLst>
          </p:cNvPr>
          <p:cNvSpPr txBox="1"/>
          <p:nvPr/>
        </p:nvSpPr>
        <p:spPr>
          <a:xfrm>
            <a:off x="5763124" y="1030538"/>
            <a:ext cx="6745987" cy="946349"/>
          </a:xfrm>
          <a:prstGeom prst="rect">
            <a:avLst/>
          </a:prstGeom>
        </p:spPr>
        <p:txBody>
          <a:bodyPr lIns="0" tIns="0" rIns="0" bIns="0" rtlCol="0" anchor="t">
            <a:spAutoFit/>
          </a:bodyPr>
          <a:lstStyle/>
          <a:p>
            <a:pPr algn="ctr">
              <a:lnSpc>
                <a:spcPts val="8400"/>
              </a:lnSpc>
              <a:spcBef>
                <a:spcPct val="0"/>
              </a:spcBef>
            </a:pPr>
            <a:r>
              <a:rPr lang="en-US" sz="4000" b="1" dirty="0">
                <a:solidFill>
                  <a:srgbClr val="000000"/>
                </a:solidFill>
                <a:latin typeface="PL Benguiat Frisky" panose="020B0604020202020204" charset="0"/>
                <a:ea typeface="Gliker"/>
                <a:cs typeface="Gliker"/>
                <a:sym typeface="Gliker"/>
              </a:rPr>
              <a:t>Today’s Wonder Women</a:t>
            </a:r>
          </a:p>
        </p:txBody>
      </p:sp>
      <p:sp>
        <p:nvSpPr>
          <p:cNvPr id="13" name="Freeform 13">
            <a:extLst>
              <a:ext uri="{FF2B5EF4-FFF2-40B4-BE49-F238E27FC236}">
                <a16:creationId xmlns:a16="http://schemas.microsoft.com/office/drawing/2014/main" id="{7A263885-2D5C-772A-002E-FC4789F4E380}"/>
              </a:ext>
            </a:extLst>
          </p:cNvPr>
          <p:cNvSpPr/>
          <p:nvPr/>
        </p:nvSpPr>
        <p:spPr>
          <a:xfrm flipH="1" flipV="1">
            <a:off x="14831337" y="1415549"/>
            <a:ext cx="3456663" cy="3092273"/>
          </a:xfrm>
          <a:custGeom>
            <a:avLst/>
            <a:gdLst/>
            <a:ahLst/>
            <a:cxnLst/>
            <a:rect l="l" t="t" r="r" b="b"/>
            <a:pathLst>
              <a:path w="3456663" h="3092273">
                <a:moveTo>
                  <a:pt x="3456663" y="3092272"/>
                </a:moveTo>
                <a:lnTo>
                  <a:pt x="0" y="3092272"/>
                </a:lnTo>
                <a:lnTo>
                  <a:pt x="0" y="0"/>
                </a:lnTo>
                <a:lnTo>
                  <a:pt x="3456663" y="0"/>
                </a:lnTo>
                <a:lnTo>
                  <a:pt x="3456663" y="3092272"/>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4" name="TextBox 14">
            <a:extLst>
              <a:ext uri="{FF2B5EF4-FFF2-40B4-BE49-F238E27FC236}">
                <a16:creationId xmlns:a16="http://schemas.microsoft.com/office/drawing/2014/main" id="{AE5135DF-7AEA-2654-D4A8-776A5BA499D6}"/>
              </a:ext>
            </a:extLst>
          </p:cNvPr>
          <p:cNvSpPr txBox="1"/>
          <p:nvPr/>
        </p:nvSpPr>
        <p:spPr>
          <a:xfrm>
            <a:off x="9601200" y="3991293"/>
            <a:ext cx="6232822" cy="4958217"/>
          </a:xfrm>
          <a:prstGeom prst="rect">
            <a:avLst/>
          </a:prstGeom>
        </p:spPr>
        <p:txBody>
          <a:bodyPr wrap="square" lIns="0" tIns="0" rIns="0" bIns="0" rtlCol="0" anchor="t">
            <a:spAutoFit/>
          </a:bodyPr>
          <a:lstStyle/>
          <a:p>
            <a:pPr algn="ctr">
              <a:lnSpc>
                <a:spcPts val="5599"/>
              </a:lnSpc>
            </a:pPr>
            <a:r>
              <a:rPr lang="en-US" sz="3999" dirty="0">
                <a:solidFill>
                  <a:srgbClr val="29254C"/>
                </a:solidFill>
                <a:latin typeface="PL Benguiat Frisky"/>
                <a:ea typeface="PL Benguiat Frisky"/>
                <a:cs typeface="PL Benguiat Frisky"/>
                <a:sym typeface="PL Benguiat Frisky"/>
              </a:rPr>
              <a:t>Tracy B. Johnson</a:t>
            </a:r>
          </a:p>
          <a:p>
            <a:pPr algn="ctr">
              <a:lnSpc>
                <a:spcPts val="5599"/>
              </a:lnSpc>
            </a:pPr>
            <a:r>
              <a:rPr lang="en-US" sz="2800" dirty="0">
                <a:solidFill>
                  <a:srgbClr val="29254C"/>
                </a:solidFill>
                <a:latin typeface="PL Benguiat Frisky"/>
                <a:ea typeface="PL Benguiat Frisky"/>
                <a:cs typeface="PL Benguiat Frisky"/>
                <a:sym typeface="PL Benguiat Frisky"/>
              </a:rPr>
              <a:t>Executive Director</a:t>
            </a:r>
          </a:p>
          <a:p>
            <a:pPr algn="ctr">
              <a:lnSpc>
                <a:spcPts val="5599"/>
              </a:lnSpc>
            </a:pPr>
            <a:r>
              <a:rPr lang="en-US" sz="2800" dirty="0">
                <a:solidFill>
                  <a:srgbClr val="29254C"/>
                </a:solidFill>
                <a:latin typeface="PL Benguiat Frisky"/>
                <a:ea typeface="PL Benguiat Frisky"/>
                <a:cs typeface="PL Benguiat Frisky"/>
                <a:sym typeface="PL Benguiat Frisky"/>
              </a:rPr>
              <a:t>GODR</a:t>
            </a:r>
          </a:p>
          <a:p>
            <a:pPr algn="ctr">
              <a:lnSpc>
                <a:spcPts val="5599"/>
              </a:lnSpc>
            </a:pPr>
            <a:endParaRPr lang="en-US" sz="3999" dirty="0">
              <a:solidFill>
                <a:srgbClr val="29254C"/>
              </a:solidFill>
              <a:latin typeface="PL Benguiat Frisky"/>
              <a:ea typeface="PL Benguiat Frisky"/>
              <a:cs typeface="PL Benguiat Frisky"/>
              <a:sym typeface="PL Benguiat Frisky"/>
            </a:endParaRPr>
          </a:p>
          <a:p>
            <a:pPr algn="ctr">
              <a:lnSpc>
                <a:spcPts val="5599"/>
              </a:lnSpc>
            </a:pPr>
            <a:r>
              <a:rPr lang="en-US" sz="3999" dirty="0">
                <a:solidFill>
                  <a:srgbClr val="29254C"/>
                </a:solidFill>
                <a:latin typeface="PL Benguiat Frisky"/>
                <a:ea typeface="PL Benguiat Frisky"/>
                <a:cs typeface="PL Benguiat Frisky"/>
                <a:sym typeface="PL Benguiat Frisky"/>
              </a:rPr>
              <a:t>Carole C. Griffith</a:t>
            </a:r>
          </a:p>
          <a:p>
            <a:pPr algn="ctr">
              <a:lnSpc>
                <a:spcPts val="5599"/>
              </a:lnSpc>
            </a:pPr>
            <a:r>
              <a:rPr lang="en-US" sz="2800" dirty="0">
                <a:solidFill>
                  <a:srgbClr val="29254C"/>
                </a:solidFill>
                <a:latin typeface="PL Benguiat Frisky"/>
                <a:ea typeface="PL Benguiat Frisky"/>
                <a:cs typeface="PL Benguiat Frisky"/>
                <a:sym typeface="PL Benguiat Frisky"/>
              </a:rPr>
              <a:t>Managing Attorney</a:t>
            </a:r>
          </a:p>
          <a:p>
            <a:pPr algn="ctr">
              <a:lnSpc>
                <a:spcPts val="5599"/>
              </a:lnSpc>
            </a:pPr>
            <a:r>
              <a:rPr lang="en-US" sz="2800" dirty="0">
                <a:solidFill>
                  <a:srgbClr val="29254C"/>
                </a:solidFill>
                <a:latin typeface="PL Benguiat Frisky"/>
                <a:ea typeface="PL Benguiat Frisky"/>
                <a:cs typeface="PL Benguiat Frisky"/>
                <a:sym typeface="PL Benguiat Frisky"/>
              </a:rPr>
              <a:t>JC/AOC</a:t>
            </a:r>
          </a:p>
        </p:txBody>
      </p:sp>
      <p:pic>
        <p:nvPicPr>
          <p:cNvPr id="18" name="Picture 17" descr="A picture containing text, clipart&#10;&#10;AI-generated content may be incorrect.">
            <a:extLst>
              <a:ext uri="{FF2B5EF4-FFF2-40B4-BE49-F238E27FC236}">
                <a16:creationId xmlns:a16="http://schemas.microsoft.com/office/drawing/2014/main" id="{5132F7CD-436C-46D0-6EAF-EBBA1D8BF8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9162" y="5050155"/>
            <a:ext cx="3117164" cy="3117164"/>
          </a:xfrm>
          <a:prstGeom prst="rect">
            <a:avLst/>
          </a:prstGeom>
        </p:spPr>
      </p:pic>
      <p:sp>
        <p:nvSpPr>
          <p:cNvPr id="19" name="Speech Bubble: Oval 18">
            <a:extLst>
              <a:ext uri="{FF2B5EF4-FFF2-40B4-BE49-F238E27FC236}">
                <a16:creationId xmlns:a16="http://schemas.microsoft.com/office/drawing/2014/main" id="{5CF03CE5-92A7-15CD-4C4B-D2894EBDED5F}"/>
              </a:ext>
            </a:extLst>
          </p:cNvPr>
          <p:cNvSpPr/>
          <p:nvPr/>
        </p:nvSpPr>
        <p:spPr>
          <a:xfrm>
            <a:off x="3352800" y="3541623"/>
            <a:ext cx="5562600" cy="2233131"/>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0" name="TextBox 19">
            <a:extLst>
              <a:ext uri="{FF2B5EF4-FFF2-40B4-BE49-F238E27FC236}">
                <a16:creationId xmlns:a16="http://schemas.microsoft.com/office/drawing/2014/main" id="{50F16BEA-DFA7-50D7-65A6-5559787EBEF6}"/>
              </a:ext>
            </a:extLst>
          </p:cNvPr>
          <p:cNvSpPr txBox="1"/>
          <p:nvPr/>
        </p:nvSpPr>
        <p:spPr>
          <a:xfrm>
            <a:off x="3874136" y="4052888"/>
            <a:ext cx="4267200" cy="1384995"/>
          </a:xfrm>
          <a:prstGeom prst="rect">
            <a:avLst/>
          </a:prstGeom>
          <a:noFill/>
        </p:spPr>
        <p:txBody>
          <a:bodyPr wrap="square" rtlCol="0">
            <a:spAutoFit/>
          </a:bodyPr>
          <a:lstStyle/>
          <a:p>
            <a:pPr algn="ctr"/>
            <a:r>
              <a:rPr lang="en-US" sz="2800" b="1" dirty="0">
                <a:latin typeface="PL Benguiat Frisky" panose="020B0604020202020204" charset="0"/>
              </a:rPr>
              <a:t>“I am willing to fight for those who cannot fight for themselves.” – Wonder Woman (2017)*</a:t>
            </a:r>
          </a:p>
        </p:txBody>
      </p:sp>
    </p:spTree>
    <p:extLst>
      <p:ext uri="{BB962C8B-B14F-4D97-AF65-F5344CB8AC3E}">
        <p14:creationId xmlns:p14="http://schemas.microsoft.com/office/powerpoint/2010/main" val="234157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569C-8008-2F5C-5E79-B4E7BFD712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D5CF0-F2CF-E815-1D16-36EC665AF8B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197" t="-15959" r="-1226" b="-21938"/>
            </a:stretch>
          </a:blipFill>
        </p:spPr>
        <p:txBody>
          <a:bodyPr/>
          <a:lstStyle/>
          <a:p>
            <a:endParaRPr lang="en-US" dirty="0"/>
          </a:p>
        </p:txBody>
      </p:sp>
      <p:sp>
        <p:nvSpPr>
          <p:cNvPr id="9" name="Freeform 9">
            <a:extLst>
              <a:ext uri="{FF2B5EF4-FFF2-40B4-BE49-F238E27FC236}">
                <a16:creationId xmlns:a16="http://schemas.microsoft.com/office/drawing/2014/main" id="{8B9F610A-A67F-79FF-00D7-6954BDF80109}"/>
              </a:ext>
            </a:extLst>
          </p:cNvPr>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TextBox 10">
            <a:extLst>
              <a:ext uri="{FF2B5EF4-FFF2-40B4-BE49-F238E27FC236}">
                <a16:creationId xmlns:a16="http://schemas.microsoft.com/office/drawing/2014/main" id="{255FE416-1777-1D17-CB17-51E790839AA6}"/>
              </a:ext>
            </a:extLst>
          </p:cNvPr>
          <p:cNvSpPr txBox="1"/>
          <p:nvPr/>
        </p:nvSpPr>
        <p:spPr>
          <a:xfrm>
            <a:off x="7162800" y="1360058"/>
            <a:ext cx="5737714" cy="1354217"/>
          </a:xfrm>
          <a:prstGeom prst="rect">
            <a:avLst/>
          </a:prstGeom>
        </p:spPr>
        <p:txBody>
          <a:bodyPr lIns="0" tIns="0" rIns="0" bIns="0" rtlCol="0" anchor="t">
            <a:spAutoFit/>
          </a:bodyPr>
          <a:lstStyle/>
          <a:p>
            <a:r>
              <a:rPr lang="en-US" sz="4400" b="1" dirty="0">
                <a:latin typeface="PL Benguiat Frisky" panose="020B0604020202020204" charset="0"/>
              </a:rPr>
              <a:t>Where it all began….</a:t>
            </a:r>
            <a:endParaRPr sz="4400" b="1" dirty="0">
              <a:latin typeface="PL Benguiat Frisky" panose="020B0604020202020204" charset="0"/>
            </a:endParaRPr>
          </a:p>
          <a:p>
            <a:endParaRPr sz="4400" b="1" dirty="0">
              <a:latin typeface="PL Benguiat Frisky" panose="020B0604020202020204" charset="0"/>
            </a:endParaRPr>
          </a:p>
        </p:txBody>
      </p:sp>
      <p:sp>
        <p:nvSpPr>
          <p:cNvPr id="11" name="Freeform 11">
            <a:extLst>
              <a:ext uri="{FF2B5EF4-FFF2-40B4-BE49-F238E27FC236}">
                <a16:creationId xmlns:a16="http://schemas.microsoft.com/office/drawing/2014/main" id="{25F48D61-C7AB-E36D-7589-591D23F94AE1}"/>
              </a:ext>
            </a:extLst>
          </p:cNvPr>
          <p:cNvSpPr/>
          <p:nvPr/>
        </p:nvSpPr>
        <p:spPr>
          <a:xfrm>
            <a:off x="0" y="5585089"/>
            <a:ext cx="7600839" cy="5735467"/>
          </a:xfrm>
          <a:custGeom>
            <a:avLst/>
            <a:gdLst/>
            <a:ahLst/>
            <a:cxnLst/>
            <a:rect l="l" t="t" r="r" b="b"/>
            <a:pathLst>
              <a:path w="7600839" h="5735467">
                <a:moveTo>
                  <a:pt x="0" y="0"/>
                </a:moveTo>
                <a:lnTo>
                  <a:pt x="7600839" y="0"/>
                </a:lnTo>
                <a:lnTo>
                  <a:pt x="7600839" y="5735466"/>
                </a:lnTo>
                <a:lnTo>
                  <a:pt x="0" y="57354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2" name="Freeform 12">
            <a:extLst>
              <a:ext uri="{FF2B5EF4-FFF2-40B4-BE49-F238E27FC236}">
                <a16:creationId xmlns:a16="http://schemas.microsoft.com/office/drawing/2014/main" id="{5552847D-F42A-B2C4-DD20-E9267EB26DEB}"/>
              </a:ext>
            </a:extLst>
          </p:cNvPr>
          <p:cNvSpPr/>
          <p:nvPr/>
        </p:nvSpPr>
        <p:spPr>
          <a:xfrm rot="558852" flipH="1" flipV="1">
            <a:off x="11456079" y="-723668"/>
            <a:ext cx="7658806" cy="5779208"/>
          </a:xfrm>
          <a:custGeom>
            <a:avLst/>
            <a:gdLst/>
            <a:ahLst/>
            <a:cxnLst/>
            <a:rect l="l" t="t" r="r" b="b"/>
            <a:pathLst>
              <a:path w="7658806" h="5779208">
                <a:moveTo>
                  <a:pt x="7658807" y="5779207"/>
                </a:moveTo>
                <a:lnTo>
                  <a:pt x="0" y="5779207"/>
                </a:lnTo>
                <a:lnTo>
                  <a:pt x="0" y="0"/>
                </a:lnTo>
                <a:lnTo>
                  <a:pt x="7658807" y="0"/>
                </a:lnTo>
                <a:lnTo>
                  <a:pt x="7658807" y="577920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pic>
        <p:nvPicPr>
          <p:cNvPr id="15" name="Online Media 14" title="Wonder Woman Original Spin Transformation 1">
            <a:hlinkClick r:id="" action="ppaction://media"/>
            <a:extLst>
              <a:ext uri="{FF2B5EF4-FFF2-40B4-BE49-F238E27FC236}">
                <a16:creationId xmlns:a16="http://schemas.microsoft.com/office/drawing/2014/main" id="{C78F980F-3257-0740-DE1A-E593C8DD7796}"/>
              </a:ext>
            </a:extLst>
          </p:cNvPr>
          <p:cNvPicPr>
            <a:picLocks noRot="1" noChangeAspect="1"/>
          </p:cNvPicPr>
          <p:nvPr>
            <a:videoFile r:link="rId1"/>
          </p:nvPr>
        </p:nvPicPr>
        <p:blipFill>
          <a:blip r:embed="rId8"/>
          <a:stretch>
            <a:fillRect/>
          </a:stretch>
        </p:blipFill>
        <p:spPr>
          <a:xfrm>
            <a:off x="4746127" y="2691415"/>
            <a:ext cx="9147474" cy="6860606"/>
          </a:xfrm>
          <a:prstGeom prst="rect">
            <a:avLst/>
          </a:prstGeom>
        </p:spPr>
      </p:pic>
    </p:spTree>
    <p:extLst>
      <p:ext uri="{BB962C8B-B14F-4D97-AF65-F5344CB8AC3E}">
        <p14:creationId xmlns:p14="http://schemas.microsoft.com/office/powerpoint/2010/main" val="236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994114" y="2961685"/>
            <a:ext cx="16299772" cy="6320067"/>
            <a:chOff x="0" y="0"/>
            <a:chExt cx="4292944" cy="1664544"/>
          </a:xfrm>
        </p:grpSpPr>
        <p:sp>
          <p:nvSpPr>
            <p:cNvPr id="7" name="Freeform 7"/>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1839387" y="3948165"/>
            <a:ext cx="14681351" cy="4431983"/>
          </a:xfrm>
          <a:prstGeom prst="rect">
            <a:avLst/>
          </a:prstGeom>
        </p:spPr>
        <p:txBody>
          <a:bodyPr wrap="square" lIns="0" tIns="0" rIns="0" bIns="0" rtlCol="0" anchor="t">
            <a:spAutoFit/>
          </a:bodyPr>
          <a:lstStyle/>
          <a:p>
            <a:r>
              <a:rPr lang="en-US" sz="3200" b="1" dirty="0">
                <a:solidFill>
                  <a:schemeClr val="tx2"/>
                </a:solidFill>
              </a:rPr>
              <a:t>Georgia Commission on Dispute Resolution (GCDR)</a:t>
            </a:r>
          </a:p>
          <a:p>
            <a:r>
              <a:rPr lang="en-US" sz="3200" dirty="0">
                <a:solidFill>
                  <a:schemeClr val="tx2"/>
                </a:solidFill>
              </a:rPr>
              <a:t>The GCDR is the policy-making body responsible for overseeing and administering Georgia’s statewide Alternative Dispute Resolution (ADR) programs. It operates under the authority of the Supreme Court of Georgia and ensures the quality, consistency, and accessibility of court-connected ADR services.</a:t>
            </a:r>
          </a:p>
          <a:p>
            <a:endParaRPr lang="en-US" sz="3200" dirty="0">
              <a:solidFill>
                <a:schemeClr val="tx2"/>
              </a:solidFill>
            </a:endParaRPr>
          </a:p>
          <a:p>
            <a:r>
              <a:rPr lang="en-US" sz="3200" b="1" dirty="0">
                <a:solidFill>
                  <a:schemeClr val="tx2"/>
                </a:solidFill>
              </a:rPr>
              <a:t>Georgia Office of Dispute Resolution (GODR)</a:t>
            </a:r>
          </a:p>
          <a:p>
            <a:r>
              <a:rPr lang="en-US" sz="3200" dirty="0">
                <a:solidFill>
                  <a:schemeClr val="tx2"/>
                </a:solidFill>
              </a:rPr>
              <a:t>The GODR is the administrative body that implements the GCDR’s policies and provides direct support to ADR programs, neutrals, and court systems across Georgia.</a:t>
            </a:r>
          </a:p>
        </p:txBody>
      </p:sp>
      <p:sp>
        <p:nvSpPr>
          <p:cNvPr id="11" name="Freeform 11"/>
          <p:cNvSpPr/>
          <p:nvPr/>
        </p:nvSpPr>
        <p:spPr>
          <a:xfrm>
            <a:off x="14841329" y="-295025"/>
            <a:ext cx="4152550" cy="4114800"/>
          </a:xfrm>
          <a:custGeom>
            <a:avLst/>
            <a:gdLst/>
            <a:ahLst/>
            <a:cxnLst/>
            <a:rect l="l" t="t" r="r" b="b"/>
            <a:pathLst>
              <a:path w="4152550" h="4114800">
                <a:moveTo>
                  <a:pt x="0" y="0"/>
                </a:moveTo>
                <a:lnTo>
                  <a:pt x="4152550" y="0"/>
                </a:lnTo>
                <a:lnTo>
                  <a:pt x="41525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flipH="1">
            <a:off x="-707286" y="-295025"/>
            <a:ext cx="4152550" cy="4114800"/>
          </a:xfrm>
          <a:custGeom>
            <a:avLst/>
            <a:gdLst/>
            <a:ahLst/>
            <a:cxnLst/>
            <a:rect l="l" t="t" r="r" b="b"/>
            <a:pathLst>
              <a:path w="4152550" h="4114800">
                <a:moveTo>
                  <a:pt x="4152551" y="0"/>
                </a:moveTo>
                <a:lnTo>
                  <a:pt x="0" y="0"/>
                </a:lnTo>
                <a:lnTo>
                  <a:pt x="0" y="4114800"/>
                </a:lnTo>
                <a:lnTo>
                  <a:pt x="4152551" y="4114800"/>
                </a:lnTo>
                <a:lnTo>
                  <a:pt x="415255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Freeform 13"/>
          <p:cNvSpPr/>
          <p:nvPr/>
        </p:nvSpPr>
        <p:spPr>
          <a:xfrm>
            <a:off x="-1103543" y="5093018"/>
            <a:ext cx="7855203" cy="5734298"/>
          </a:xfrm>
          <a:custGeom>
            <a:avLst/>
            <a:gdLst/>
            <a:ahLst/>
            <a:cxnLst/>
            <a:rect l="l" t="t" r="r" b="b"/>
            <a:pathLst>
              <a:path w="7855203" h="5734298">
                <a:moveTo>
                  <a:pt x="0" y="0"/>
                </a:moveTo>
                <a:lnTo>
                  <a:pt x="7855203" y="0"/>
                </a:lnTo>
                <a:lnTo>
                  <a:pt x="7855203" y="5734299"/>
                </a:lnTo>
                <a:lnTo>
                  <a:pt x="0" y="57342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4" name="Freeform 14"/>
          <p:cNvSpPr/>
          <p:nvPr/>
        </p:nvSpPr>
        <p:spPr>
          <a:xfrm flipH="1">
            <a:off x="11515895" y="5143500"/>
            <a:ext cx="7855203" cy="5734298"/>
          </a:xfrm>
          <a:custGeom>
            <a:avLst/>
            <a:gdLst/>
            <a:ahLst/>
            <a:cxnLst/>
            <a:rect l="l" t="t" r="r" b="b"/>
            <a:pathLst>
              <a:path w="7855203" h="5734298">
                <a:moveTo>
                  <a:pt x="7855203" y="0"/>
                </a:moveTo>
                <a:lnTo>
                  <a:pt x="0" y="0"/>
                </a:lnTo>
                <a:lnTo>
                  <a:pt x="0" y="5734298"/>
                </a:lnTo>
                <a:lnTo>
                  <a:pt x="7855203" y="5734298"/>
                </a:lnTo>
                <a:lnTo>
                  <a:pt x="785520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5" name="TextBox 15"/>
          <p:cNvSpPr txBox="1"/>
          <p:nvPr/>
        </p:nvSpPr>
        <p:spPr>
          <a:xfrm>
            <a:off x="5263823" y="1030538"/>
            <a:ext cx="7744589" cy="951351"/>
          </a:xfrm>
          <a:prstGeom prst="rect">
            <a:avLst/>
          </a:prstGeom>
        </p:spPr>
        <p:txBody>
          <a:bodyPr lIns="0" tIns="0" rIns="0" bIns="0" rtlCol="0" anchor="t">
            <a:spAutoFit/>
          </a:bodyPr>
          <a:lstStyle/>
          <a:p>
            <a:pPr algn="ctr">
              <a:lnSpc>
                <a:spcPts val="8400"/>
              </a:lnSpc>
              <a:spcBef>
                <a:spcPct val="0"/>
              </a:spcBef>
            </a:pPr>
            <a:r>
              <a:rPr lang="en-US" sz="4400" b="1" dirty="0">
                <a:solidFill>
                  <a:srgbClr val="000000"/>
                </a:solidFill>
                <a:latin typeface="PL Benguiat Frisky" panose="020B0604020202020204" charset="0"/>
                <a:ea typeface="Gliker"/>
                <a:cs typeface="Gliker"/>
                <a:sym typeface="Gliker"/>
              </a:rPr>
              <a:t>Introduction: Who We Are </a:t>
            </a:r>
          </a:p>
        </p:txBody>
      </p:sp>
      <p:pic>
        <p:nvPicPr>
          <p:cNvPr id="17" name="Picture 16" descr="Logo&#10;&#10;AI-generated content may be incorrect.">
            <a:extLst>
              <a:ext uri="{FF2B5EF4-FFF2-40B4-BE49-F238E27FC236}">
                <a16:creationId xmlns:a16="http://schemas.microsoft.com/office/drawing/2014/main" id="{9CCE888E-4313-5AEA-CD1F-E8C4FCEDC03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756" b="94836" l="3797" r="96203">
                        <a14:foregroundMark x1="33333" y1="11737" x2="13924" y2="31925"/>
                        <a14:foregroundMark x1="13924" y1="31925" x2="10549" y2="58216"/>
                        <a14:foregroundMark x1="10549" y1="58216" x2="27426" y2="83568"/>
                        <a14:foregroundMark x1="27426" y1="83568" x2="60338" y2="92958"/>
                        <a14:foregroundMark x1="60338" y1="92958" x2="85654" y2="76056"/>
                        <a14:foregroundMark x1="85654" y1="76056" x2="91983" y2="43662"/>
                        <a14:foregroundMark x1="91983" y1="43662" x2="76793" y2="18779"/>
                        <a14:foregroundMark x1="76793" y1="18779" x2="55274" y2="8920"/>
                        <a14:foregroundMark x1="55274" y1="8920" x2="31224" y2="13146"/>
                        <a14:foregroundMark x1="31224" y1="13146" x2="31224" y2="13615"/>
                        <a14:foregroundMark x1="93249" y1="38498" x2="97046" y2="38967"/>
                        <a14:foregroundMark x1="50633" y1="3756" x2="50633" y2="3756"/>
                        <a14:foregroundMark x1="8017" y1="51643" x2="8017" y2="51643"/>
                        <a14:foregroundMark x1="4219" y1="38498" x2="4219" y2="38498"/>
                        <a14:foregroundMark x1="54008" y1="94836" x2="54008" y2="94836"/>
                        <a14:backgroundMark x1="4219" y1="15962" x2="8861" y2="10329"/>
                        <a14:backgroundMark x1="89030" y1="6103" x2="93671" y2="21596"/>
                        <a14:backgroundMark x1="94515" y1="73239" x2="86076" y2="92019"/>
                      </a14:backgroundRemoval>
                    </a14:imgEffect>
                  </a14:imgLayer>
                </a14:imgProps>
              </a:ext>
              <a:ext uri="{28A0092B-C50C-407E-A947-70E740481C1C}">
                <a14:useLocalDpi xmlns:a14="http://schemas.microsoft.com/office/drawing/2010/main" val="0"/>
              </a:ext>
            </a:extLst>
          </a:blip>
          <a:stretch>
            <a:fillRect/>
          </a:stretch>
        </p:blipFill>
        <p:spPr>
          <a:xfrm>
            <a:off x="15634219" y="1947272"/>
            <a:ext cx="2257425" cy="2028825"/>
          </a:xfrm>
          <a:prstGeom prst="rect">
            <a:avLst/>
          </a:prstGeom>
        </p:spPr>
      </p:pic>
      <p:sp>
        <p:nvSpPr>
          <p:cNvPr id="18" name="TextBox 17">
            <a:extLst>
              <a:ext uri="{FF2B5EF4-FFF2-40B4-BE49-F238E27FC236}">
                <a16:creationId xmlns:a16="http://schemas.microsoft.com/office/drawing/2014/main" id="{53D00DF5-6B73-10E3-7F34-011EF00CE8AC}"/>
              </a:ext>
            </a:extLst>
          </p:cNvPr>
          <p:cNvSpPr txBox="1"/>
          <p:nvPr/>
        </p:nvSpPr>
        <p:spPr>
          <a:xfrm>
            <a:off x="1767262" y="3160838"/>
            <a:ext cx="11125200" cy="923330"/>
          </a:xfrm>
          <a:prstGeom prst="rect">
            <a:avLst/>
          </a:prstGeom>
          <a:noFill/>
        </p:spPr>
        <p:txBody>
          <a:bodyPr wrap="square" rtlCol="0">
            <a:spAutoFit/>
          </a:bodyPr>
          <a:lstStyle/>
          <a:p>
            <a:pPr>
              <a:defRPr sz="2200">
                <a:solidFill>
                  <a:srgbClr val="003087"/>
                </a:solidFill>
              </a:defRPr>
            </a:pPr>
            <a:r>
              <a:rPr lang="en-US" sz="3600" b="1" dirty="0"/>
              <a:t>Champions of Justice</a:t>
            </a:r>
            <a:r>
              <a:rPr lang="en-US" sz="2800" b="1" dirty="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rot="-848481">
            <a:off x="-1032944" y="422684"/>
            <a:ext cx="4123287" cy="5346239"/>
          </a:xfrm>
          <a:custGeom>
            <a:avLst/>
            <a:gdLst/>
            <a:ahLst/>
            <a:cxnLst/>
            <a:rect l="l" t="t" r="r" b="b"/>
            <a:pathLst>
              <a:path w="4123287" h="5346239">
                <a:moveTo>
                  <a:pt x="0" y="0"/>
                </a:moveTo>
                <a:lnTo>
                  <a:pt x="4123288" y="0"/>
                </a:lnTo>
                <a:lnTo>
                  <a:pt x="4123288" y="5346240"/>
                </a:lnTo>
                <a:lnTo>
                  <a:pt x="0" y="5346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rot="482046" flipH="1">
            <a:off x="15197656" y="583464"/>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5" name="Group 5"/>
          <p:cNvGrpSpPr/>
          <p:nvPr/>
        </p:nvGrpSpPr>
        <p:grpSpPr>
          <a:xfrm>
            <a:off x="965539" y="2859561"/>
            <a:ext cx="16429048" cy="5451055"/>
            <a:chOff x="0" y="0"/>
            <a:chExt cx="4326992" cy="1435669"/>
          </a:xfrm>
        </p:grpSpPr>
        <p:sp>
          <p:nvSpPr>
            <p:cNvPr id="6" name="Freeform 6"/>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7" name="TextBox 7"/>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994114" y="2817024"/>
            <a:ext cx="16328347" cy="6487589"/>
            <a:chOff x="0" y="-38100"/>
            <a:chExt cx="4300470" cy="1708665"/>
          </a:xfrm>
        </p:grpSpPr>
        <p:sp>
          <p:nvSpPr>
            <p:cNvPr id="9" name="Freeform 9"/>
            <p:cNvSpPr/>
            <p:nvPr/>
          </p:nvSpPr>
          <p:spPr>
            <a:xfrm>
              <a:off x="7526" y="6021"/>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10" name="TextBox 10"/>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Freeform 11"/>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2" name="TextBox 12"/>
          <p:cNvSpPr txBox="1"/>
          <p:nvPr/>
        </p:nvSpPr>
        <p:spPr>
          <a:xfrm>
            <a:off x="6248400" y="1030538"/>
            <a:ext cx="5638800" cy="960199"/>
          </a:xfrm>
          <a:prstGeom prst="rect">
            <a:avLst/>
          </a:prstGeom>
        </p:spPr>
        <p:txBody>
          <a:bodyPr wrap="square" lIns="0" tIns="0" rIns="0" bIns="0" rtlCol="0" anchor="t">
            <a:spAutoFit/>
          </a:bodyPr>
          <a:lstStyle/>
          <a:p>
            <a:pPr algn="ctr">
              <a:lnSpc>
                <a:spcPts val="8400"/>
              </a:lnSpc>
              <a:spcBef>
                <a:spcPct val="0"/>
              </a:spcBef>
            </a:pPr>
            <a:r>
              <a:rPr lang="en-US" sz="4400" b="1" dirty="0">
                <a:solidFill>
                  <a:srgbClr val="000000"/>
                </a:solidFill>
                <a:latin typeface="PL Benguiat Frisky" panose="020B0604020202020204" charset="0"/>
                <a:ea typeface="Gliker"/>
                <a:cs typeface="Gliker"/>
                <a:sym typeface="Gliker"/>
              </a:rPr>
              <a:t>The Justice League</a:t>
            </a:r>
          </a:p>
        </p:txBody>
      </p:sp>
      <p:graphicFrame>
        <p:nvGraphicFramePr>
          <p:cNvPr id="37" name="Content Placeholder 2">
            <a:extLst>
              <a:ext uri="{FF2B5EF4-FFF2-40B4-BE49-F238E27FC236}">
                <a16:creationId xmlns:a16="http://schemas.microsoft.com/office/drawing/2014/main" id="{8BD30755-5731-D946-FC0C-1CA80B5E66B1}"/>
              </a:ext>
            </a:extLst>
          </p:cNvPr>
          <p:cNvGraphicFramePr>
            <a:graphicFrameLocks/>
          </p:cNvGraphicFramePr>
          <p:nvPr>
            <p:extLst>
              <p:ext uri="{D42A27DB-BD31-4B8C-83A1-F6EECF244321}">
                <p14:modId xmlns:p14="http://schemas.microsoft.com/office/powerpoint/2010/main" val="470676931"/>
              </p:ext>
            </p:extLst>
          </p:nvPr>
        </p:nvGraphicFramePr>
        <p:xfrm>
          <a:off x="1910523" y="3390900"/>
          <a:ext cx="7054651"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 name="Text Placeholder 3">
            <a:extLst>
              <a:ext uri="{FF2B5EF4-FFF2-40B4-BE49-F238E27FC236}">
                <a16:creationId xmlns:a16="http://schemas.microsoft.com/office/drawing/2014/main" id="{C26C74DB-6288-E489-E3A2-25518F85BBD8}"/>
              </a:ext>
            </a:extLst>
          </p:cNvPr>
          <p:cNvSpPr txBox="1">
            <a:spLocks/>
          </p:cNvSpPr>
          <p:nvPr/>
        </p:nvSpPr>
        <p:spPr>
          <a:xfrm>
            <a:off x="9631885" y="3430047"/>
            <a:ext cx="6985129" cy="5025230"/>
          </a:xfrm>
          <a:prstGeom prst="rect">
            <a:avLst/>
          </a:prstGeom>
        </p:spPr>
        <p:txBody>
          <a:bodyPr vert="horz" lIns="0" tIns="34290" rIns="0" bIns="3429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lvl="1" indent="0">
              <a:buNone/>
            </a:pPr>
            <a:r>
              <a:rPr lang="en-US" b="1" dirty="0"/>
              <a:t>GCDR Members:</a:t>
            </a:r>
          </a:p>
          <a:p>
            <a:pPr marL="728663" lvl="1" indent="-457200">
              <a:buFont typeface="Wingdings" panose="05000000000000000000" pitchFamily="2" charset="2"/>
              <a:buChar char="§"/>
            </a:pPr>
            <a:r>
              <a:rPr lang="en-US" dirty="0"/>
              <a:t>Chief Justice of the Georgia Supreme Court or the Chief Justice’s designee</a:t>
            </a:r>
          </a:p>
          <a:p>
            <a:pPr marL="728663" lvl="1" indent="-457200">
              <a:buFont typeface="Wingdings" panose="05000000000000000000" pitchFamily="2" charset="2"/>
              <a:buChar char="§"/>
            </a:pPr>
            <a:r>
              <a:rPr lang="en-US" dirty="0"/>
              <a:t>A judge of the Georgia Court of Appeals,</a:t>
            </a:r>
          </a:p>
          <a:p>
            <a:pPr marL="728663" lvl="1" indent="-457200">
              <a:buFont typeface="Wingdings" panose="05000000000000000000" pitchFamily="2" charset="2"/>
              <a:buChar char="§"/>
            </a:pPr>
            <a:r>
              <a:rPr lang="en-US" dirty="0"/>
              <a:t>A designee of the President of the State Bar of Georgia</a:t>
            </a:r>
          </a:p>
          <a:p>
            <a:pPr marL="728663" lvl="1" indent="-457200">
              <a:buFont typeface="Wingdings" panose="05000000000000000000" pitchFamily="2" charset="2"/>
              <a:buChar char="§"/>
            </a:pPr>
            <a:r>
              <a:rPr lang="en-US" dirty="0"/>
              <a:t>Three superior court judges,</a:t>
            </a:r>
          </a:p>
          <a:p>
            <a:pPr marL="728663" lvl="1" indent="-457200">
              <a:buFont typeface="Wingdings" panose="05000000000000000000" pitchFamily="2" charset="2"/>
              <a:buChar char="§"/>
            </a:pPr>
            <a:r>
              <a:rPr lang="en-US" dirty="0"/>
              <a:t>Three judges to be drawn from the other four classes of trial courts in Georgia. </a:t>
            </a:r>
          </a:p>
          <a:p>
            <a:pPr marL="728663" lvl="1" indent="-457200">
              <a:buFont typeface="Wingdings" panose="05000000000000000000" pitchFamily="2" charset="2"/>
              <a:buChar char="§"/>
            </a:pPr>
            <a:r>
              <a:rPr lang="en-US" dirty="0"/>
              <a:t>One member from the Georgia General Assembly,</a:t>
            </a:r>
          </a:p>
          <a:p>
            <a:pPr marL="728663" lvl="1" indent="-457200">
              <a:buFont typeface="Wingdings" panose="05000000000000000000" pitchFamily="2" charset="2"/>
              <a:buChar char="§"/>
            </a:pPr>
            <a:r>
              <a:rPr lang="en-US" dirty="0"/>
              <a:t>Five members of the State Bar of Georgia</a:t>
            </a:r>
          </a:p>
          <a:p>
            <a:pPr marL="728663" lvl="1" indent="-457200">
              <a:buFont typeface="Wingdings" panose="05000000000000000000" pitchFamily="2" charset="2"/>
              <a:buChar char="§"/>
            </a:pPr>
            <a:r>
              <a:rPr lang="en-US" dirty="0"/>
              <a:t>A trainer with an approved training program</a:t>
            </a:r>
          </a:p>
          <a:p>
            <a:pPr marL="728663" lvl="1" indent="-457200">
              <a:buFont typeface="Wingdings" panose="05000000000000000000" pitchFamily="2" charset="2"/>
              <a:buChar char="§"/>
            </a:pPr>
            <a:r>
              <a:rPr lang="en-US" dirty="0"/>
              <a:t>A director of an approved court program</a:t>
            </a:r>
          </a:p>
          <a:p>
            <a:pPr marL="728663" lvl="1" indent="-457200">
              <a:buFont typeface="Wingdings" panose="05000000000000000000" pitchFamily="2" charset="2"/>
              <a:buChar char="§"/>
            </a:pPr>
            <a:r>
              <a:rPr lang="en-US" dirty="0"/>
              <a:t>Two non-lawyer public members</a:t>
            </a:r>
          </a:p>
          <a:p>
            <a:pPr marL="728663" lvl="1" indent="-457200">
              <a:buFont typeface="Wingdings" panose="05000000000000000000" pitchFamily="2" charset="2"/>
              <a:buChar char="§"/>
            </a:pPr>
            <a:endParaRPr lang="en-US" dirty="0"/>
          </a:p>
          <a:p>
            <a:pPr marL="271463" lvl="1" indent="0">
              <a:buNone/>
            </a:pPr>
            <a:r>
              <a:rPr lang="en-US" b="1" dirty="0"/>
              <a:t>GODR Staff: </a:t>
            </a:r>
            <a:r>
              <a:rPr lang="en-US" dirty="0"/>
              <a:t>Tracy Johnson &amp; Karlie Sahs</a:t>
            </a:r>
          </a:p>
          <a:p>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965539" y="2972273"/>
            <a:ext cx="16299772" cy="6320067"/>
            <a:chOff x="0" y="0"/>
            <a:chExt cx="4292944" cy="1664544"/>
          </a:xfrm>
        </p:grpSpPr>
        <p:sp>
          <p:nvSpPr>
            <p:cNvPr id="7" name="Freeform 7"/>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3276600" y="3391996"/>
            <a:ext cx="12557422" cy="5170646"/>
          </a:xfrm>
          <a:prstGeom prst="rect">
            <a:avLst/>
          </a:prstGeom>
        </p:spPr>
        <p:txBody>
          <a:bodyPr wrap="square" lIns="0" tIns="0" rIns="0" bIns="0" rtlCol="0" anchor="t">
            <a:spAutoFit/>
          </a:bodyPr>
          <a:lstStyle/>
          <a:p>
            <a:r>
              <a:rPr lang="en-US" sz="2800" dirty="0"/>
              <a:t>GCDR and GODR Created in 1993 by the Supreme Court of Georgia</a:t>
            </a:r>
          </a:p>
          <a:p>
            <a:pPr marL="457200" indent="-457200">
              <a:buFont typeface="Arial" panose="020B0604020202020204" pitchFamily="34" charset="0"/>
              <a:buChar char="•"/>
            </a:pPr>
            <a:r>
              <a:rPr lang="en-US" sz="2800" dirty="0"/>
              <a:t>Statewide dispute resolution system</a:t>
            </a:r>
          </a:p>
          <a:p>
            <a:pPr marL="457200" indent="-457200">
              <a:buFont typeface="Arial" panose="020B0604020202020204" pitchFamily="34" charset="0"/>
              <a:buChar char="•"/>
            </a:pPr>
            <a:r>
              <a:rPr lang="en-US" sz="2800" dirty="0"/>
              <a:t>Rules and polices for court ADR Programs and court-connected cases</a:t>
            </a:r>
          </a:p>
          <a:p>
            <a:pPr marL="914400" lvl="1" indent="-457200">
              <a:buFont typeface="Arial" panose="020B0604020202020204" pitchFamily="34" charset="0"/>
              <a:buChar char="•"/>
            </a:pPr>
            <a:r>
              <a:rPr lang="en-US" sz="2800" dirty="0"/>
              <a:t>O.C.G.A. §§ 9-17-1 to 14 Georgia Uniform Mediation Act</a:t>
            </a:r>
          </a:p>
          <a:p>
            <a:pPr marL="914400" lvl="1" indent="-457200">
              <a:buFont typeface="Arial" panose="020B0604020202020204" pitchFamily="34" charset="0"/>
              <a:buChar char="•"/>
            </a:pPr>
            <a:r>
              <a:rPr lang="en-US" sz="2800" dirty="0"/>
              <a:t>O.C.G.A. §§ 15-23-1 to 12  Georgia Court-Connected ADR Act</a:t>
            </a:r>
          </a:p>
          <a:p>
            <a:pPr marL="914400" lvl="1" indent="-457200">
              <a:buFont typeface="Arial" panose="020B0604020202020204" pitchFamily="34" charset="0"/>
              <a:buChar char="•"/>
            </a:pPr>
            <a:r>
              <a:rPr lang="en-US" sz="2800" dirty="0"/>
              <a:t>Supreme Court of Georgia ADR Rules</a:t>
            </a:r>
          </a:p>
          <a:p>
            <a:pPr marL="1371600" lvl="2" indent="-457200">
              <a:buFont typeface="Arial" panose="020B0604020202020204" pitchFamily="34" charset="0"/>
              <a:buChar char="•"/>
            </a:pPr>
            <a:r>
              <a:rPr lang="en-US" sz="2800" dirty="0"/>
              <a:t>Appendix A: Uniform Rules for Dispute Resolution Programs</a:t>
            </a:r>
          </a:p>
          <a:p>
            <a:pPr marL="1371600" lvl="2" indent="-457200">
              <a:buFont typeface="Arial" panose="020B0604020202020204" pitchFamily="34" charset="0"/>
              <a:buChar char="•"/>
            </a:pPr>
            <a:r>
              <a:rPr lang="en-US" sz="2800" dirty="0"/>
              <a:t>Appendix B: Rules for Qualifications and Training of Neutrals</a:t>
            </a:r>
          </a:p>
          <a:p>
            <a:pPr marL="1371600" lvl="2" indent="-457200">
              <a:buFont typeface="Arial" panose="020B0604020202020204" pitchFamily="34" charset="0"/>
              <a:buChar char="•"/>
            </a:pPr>
            <a:r>
              <a:rPr lang="en-US" sz="2800" dirty="0"/>
              <a:t>Appendix C: Ethical Standards for Neutrals</a:t>
            </a:r>
          </a:p>
          <a:p>
            <a:pPr marL="1371600" lvl="2" indent="-457200">
              <a:buFont typeface="Arial" panose="020B0604020202020204" pitchFamily="34" charset="0"/>
              <a:buChar char="•"/>
            </a:pPr>
            <a:r>
              <a:rPr lang="en-US" sz="2800" dirty="0"/>
              <a:t>Appendix D: Rules for Mediation in Cases Involving Issues of Domestic Violence</a:t>
            </a:r>
          </a:p>
          <a:p>
            <a:pPr marL="457200" indent="-457200">
              <a:buFont typeface="Arial" panose="020B0604020202020204" pitchFamily="34" charset="0"/>
              <a:buChar char="•"/>
              <a:defRPr sz="2200">
                <a:solidFill>
                  <a:srgbClr val="003087"/>
                </a:solidFill>
              </a:defRPr>
            </a:pPr>
            <a:endParaRPr lang="en-US" sz="2800" dirty="0"/>
          </a:p>
        </p:txBody>
      </p:sp>
      <p:sp>
        <p:nvSpPr>
          <p:cNvPr id="11" name="Freeform 11"/>
          <p:cNvSpPr/>
          <p:nvPr/>
        </p:nvSpPr>
        <p:spPr>
          <a:xfrm>
            <a:off x="0" y="5050381"/>
            <a:ext cx="8309452" cy="6270174"/>
          </a:xfrm>
          <a:custGeom>
            <a:avLst/>
            <a:gdLst/>
            <a:ahLst/>
            <a:cxnLst/>
            <a:rect l="l" t="t" r="r" b="b"/>
            <a:pathLst>
              <a:path w="8309452" h="6270174">
                <a:moveTo>
                  <a:pt x="0" y="0"/>
                </a:moveTo>
                <a:lnTo>
                  <a:pt x="8309452" y="0"/>
                </a:lnTo>
                <a:lnTo>
                  <a:pt x="8309452" y="6270174"/>
                </a:lnTo>
                <a:lnTo>
                  <a:pt x="0" y="62701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TextBox 12"/>
          <p:cNvSpPr txBox="1"/>
          <p:nvPr/>
        </p:nvSpPr>
        <p:spPr>
          <a:xfrm>
            <a:off x="6246568" y="1208043"/>
            <a:ext cx="5737714" cy="1107996"/>
          </a:xfrm>
          <a:prstGeom prst="rect">
            <a:avLst/>
          </a:prstGeom>
        </p:spPr>
        <p:txBody>
          <a:bodyPr lIns="0" tIns="0" rIns="0" bIns="0" rtlCol="0" anchor="t">
            <a:spAutoFit/>
          </a:bodyPr>
          <a:lstStyle/>
          <a:p>
            <a:pPr algn="ctr">
              <a:spcBef>
                <a:spcPct val="0"/>
              </a:spcBef>
            </a:pPr>
            <a:r>
              <a:rPr lang="en-US" sz="3600" b="1" dirty="0">
                <a:solidFill>
                  <a:srgbClr val="000000"/>
                </a:solidFill>
                <a:latin typeface="PL Benguiat Frisky" panose="020B0604020202020204" charset="0"/>
                <a:ea typeface="Gliker"/>
                <a:cs typeface="Gliker"/>
                <a:sym typeface="Gliker"/>
              </a:rPr>
              <a:t>Georgia’ Evolution: From Foundations to Future Success</a:t>
            </a:r>
          </a:p>
        </p:txBody>
      </p:sp>
      <p:sp>
        <p:nvSpPr>
          <p:cNvPr id="13" name="Freeform 13"/>
          <p:cNvSpPr/>
          <p:nvPr/>
        </p:nvSpPr>
        <p:spPr>
          <a:xfrm rot="558852" flipH="1" flipV="1">
            <a:off x="10769991" y="-779558"/>
            <a:ext cx="8309452" cy="6270174"/>
          </a:xfrm>
          <a:custGeom>
            <a:avLst/>
            <a:gdLst/>
            <a:ahLst/>
            <a:cxnLst/>
            <a:rect l="l" t="t" r="r" b="b"/>
            <a:pathLst>
              <a:path w="8309452" h="6270174">
                <a:moveTo>
                  <a:pt x="8309453" y="6270174"/>
                </a:moveTo>
                <a:lnTo>
                  <a:pt x="0" y="6270174"/>
                </a:lnTo>
                <a:lnTo>
                  <a:pt x="0" y="0"/>
                </a:lnTo>
                <a:lnTo>
                  <a:pt x="8309453" y="0"/>
                </a:lnTo>
                <a:lnTo>
                  <a:pt x="8309453" y="62701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pic>
        <p:nvPicPr>
          <p:cNvPr id="17" name="Picture 16" descr="A person in a garment&#10;&#10;AI-generated content may be incorrect.">
            <a:extLst>
              <a:ext uri="{FF2B5EF4-FFF2-40B4-BE49-F238E27FC236}">
                <a16:creationId xmlns:a16="http://schemas.microsoft.com/office/drawing/2014/main" id="{9E10F20B-29E0-38D2-0CC0-7CF66EE5C5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6673" y="3122406"/>
            <a:ext cx="1285331" cy="25544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CA931-4231-3FDF-DE50-8BF1D5180D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7B5AF6-CF21-68BC-53BE-00E0EAC686DA}"/>
              </a:ext>
            </a:extLst>
          </p:cNvPr>
          <p:cNvSpPr/>
          <p:nvPr/>
        </p:nvSpPr>
        <p:spPr>
          <a:xfrm>
            <a:off x="-572614" y="-1334243"/>
            <a:ext cx="19433229" cy="12955486"/>
          </a:xfrm>
          <a:custGeom>
            <a:avLst/>
            <a:gdLst/>
            <a:ahLst/>
            <a:cxnLst/>
            <a:rect l="l" t="t" r="r" b="b"/>
            <a:pathLst>
              <a:path w="19433229" h="12955486">
                <a:moveTo>
                  <a:pt x="0" y="0"/>
                </a:moveTo>
                <a:lnTo>
                  <a:pt x="19433228" y="0"/>
                </a:lnTo>
                <a:lnTo>
                  <a:pt x="19433228" y="12955486"/>
                </a:lnTo>
                <a:lnTo>
                  <a:pt x="0" y="1295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a:extLst>
              <a:ext uri="{FF2B5EF4-FFF2-40B4-BE49-F238E27FC236}">
                <a16:creationId xmlns:a16="http://schemas.microsoft.com/office/drawing/2014/main" id="{D2D931C0-314E-D366-2D2E-FA69C715869B}"/>
              </a:ext>
            </a:extLst>
          </p:cNvPr>
          <p:cNvSpPr/>
          <p:nvPr/>
        </p:nvSpPr>
        <p:spPr>
          <a:xfrm rot="-848481">
            <a:off x="-1032944" y="422684"/>
            <a:ext cx="4123287" cy="5346239"/>
          </a:xfrm>
          <a:custGeom>
            <a:avLst/>
            <a:gdLst/>
            <a:ahLst/>
            <a:cxnLst/>
            <a:rect l="l" t="t" r="r" b="b"/>
            <a:pathLst>
              <a:path w="4123287" h="5346239">
                <a:moveTo>
                  <a:pt x="0" y="0"/>
                </a:moveTo>
                <a:lnTo>
                  <a:pt x="4123288" y="0"/>
                </a:lnTo>
                <a:lnTo>
                  <a:pt x="4123288" y="5346240"/>
                </a:lnTo>
                <a:lnTo>
                  <a:pt x="0" y="5346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a:extLst>
              <a:ext uri="{FF2B5EF4-FFF2-40B4-BE49-F238E27FC236}">
                <a16:creationId xmlns:a16="http://schemas.microsoft.com/office/drawing/2014/main" id="{75B4065A-3BE7-3E8B-DD0D-6254E57C3D1B}"/>
              </a:ext>
            </a:extLst>
          </p:cNvPr>
          <p:cNvSpPr/>
          <p:nvPr/>
        </p:nvSpPr>
        <p:spPr>
          <a:xfrm rot="482046" flipH="1">
            <a:off x="15197656" y="583464"/>
            <a:ext cx="4123287" cy="5346239"/>
          </a:xfrm>
          <a:custGeom>
            <a:avLst/>
            <a:gdLst/>
            <a:ahLst/>
            <a:cxnLst/>
            <a:rect l="l" t="t" r="r" b="b"/>
            <a:pathLst>
              <a:path w="4123287" h="5346239">
                <a:moveTo>
                  <a:pt x="4123288" y="0"/>
                </a:moveTo>
                <a:lnTo>
                  <a:pt x="0" y="0"/>
                </a:lnTo>
                <a:lnTo>
                  <a:pt x="0" y="5346240"/>
                </a:lnTo>
                <a:lnTo>
                  <a:pt x="4123288" y="5346240"/>
                </a:lnTo>
                <a:lnTo>
                  <a:pt x="412328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5" name="Group 5">
            <a:extLst>
              <a:ext uri="{FF2B5EF4-FFF2-40B4-BE49-F238E27FC236}">
                <a16:creationId xmlns:a16="http://schemas.microsoft.com/office/drawing/2014/main" id="{B44F291E-0FDB-FFFB-7C05-43F37C289476}"/>
              </a:ext>
            </a:extLst>
          </p:cNvPr>
          <p:cNvGrpSpPr/>
          <p:nvPr/>
        </p:nvGrpSpPr>
        <p:grpSpPr>
          <a:xfrm>
            <a:off x="965539" y="2859561"/>
            <a:ext cx="16429048" cy="5451055"/>
            <a:chOff x="0" y="0"/>
            <a:chExt cx="4326992" cy="1435669"/>
          </a:xfrm>
        </p:grpSpPr>
        <p:sp>
          <p:nvSpPr>
            <p:cNvPr id="6" name="Freeform 6">
              <a:extLst>
                <a:ext uri="{FF2B5EF4-FFF2-40B4-BE49-F238E27FC236}">
                  <a16:creationId xmlns:a16="http://schemas.microsoft.com/office/drawing/2014/main" id="{D75F74A8-23AD-9A02-1BB3-9D37B107DB25}"/>
                </a:ext>
              </a:extLst>
            </p:cNvPr>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7" name="TextBox 7">
              <a:extLst>
                <a:ext uri="{FF2B5EF4-FFF2-40B4-BE49-F238E27FC236}">
                  <a16:creationId xmlns:a16="http://schemas.microsoft.com/office/drawing/2014/main" id="{7CB28DBB-3B60-F2F3-A2CE-0C6548F8F79A}"/>
                </a:ext>
              </a:extLst>
            </p:cNvPr>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6518E6AD-6CA8-DA43-0A1B-27B05E8ED04F}"/>
              </a:ext>
            </a:extLst>
          </p:cNvPr>
          <p:cNvGrpSpPr/>
          <p:nvPr/>
        </p:nvGrpSpPr>
        <p:grpSpPr>
          <a:xfrm>
            <a:off x="994114" y="2817024"/>
            <a:ext cx="16328347" cy="6487589"/>
            <a:chOff x="0" y="-38100"/>
            <a:chExt cx="4300470" cy="1708665"/>
          </a:xfrm>
        </p:grpSpPr>
        <p:sp>
          <p:nvSpPr>
            <p:cNvPr id="9" name="Freeform 9">
              <a:extLst>
                <a:ext uri="{FF2B5EF4-FFF2-40B4-BE49-F238E27FC236}">
                  <a16:creationId xmlns:a16="http://schemas.microsoft.com/office/drawing/2014/main" id="{2C01D997-A0FE-161C-9CED-48033721C6AA}"/>
                </a:ext>
              </a:extLst>
            </p:cNvPr>
            <p:cNvSpPr/>
            <p:nvPr/>
          </p:nvSpPr>
          <p:spPr>
            <a:xfrm>
              <a:off x="7526" y="6021"/>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10" name="TextBox 10">
              <a:extLst>
                <a:ext uri="{FF2B5EF4-FFF2-40B4-BE49-F238E27FC236}">
                  <a16:creationId xmlns:a16="http://schemas.microsoft.com/office/drawing/2014/main" id="{805975C7-0394-B968-31D3-F1E8CA06BF1F}"/>
                </a:ext>
              </a:extLst>
            </p:cNvPr>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Freeform 11">
            <a:extLst>
              <a:ext uri="{FF2B5EF4-FFF2-40B4-BE49-F238E27FC236}">
                <a16:creationId xmlns:a16="http://schemas.microsoft.com/office/drawing/2014/main" id="{E0A77EB2-C732-D5CB-3761-1BA4E0136F76}"/>
              </a:ext>
            </a:extLst>
          </p:cNvPr>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88144C37-A8A5-F232-F305-D42D197DC0BC}"/>
              </a:ext>
            </a:extLst>
          </p:cNvPr>
          <p:cNvSpPr txBox="1"/>
          <p:nvPr/>
        </p:nvSpPr>
        <p:spPr>
          <a:xfrm>
            <a:off x="6274937" y="1218366"/>
            <a:ext cx="5638800" cy="1107996"/>
          </a:xfrm>
          <a:prstGeom prst="rect">
            <a:avLst/>
          </a:prstGeom>
        </p:spPr>
        <p:txBody>
          <a:bodyPr wrap="square" lIns="0" tIns="0" rIns="0" bIns="0" rtlCol="0" anchor="t">
            <a:spAutoFit/>
          </a:bodyPr>
          <a:lstStyle/>
          <a:p>
            <a:pPr algn="ctr">
              <a:spcBef>
                <a:spcPct val="0"/>
              </a:spcBef>
            </a:pPr>
            <a:r>
              <a:rPr lang="en-US" sz="3600" b="1" dirty="0">
                <a:solidFill>
                  <a:srgbClr val="000000"/>
                </a:solidFill>
                <a:latin typeface="PL Benguiat Frisky" panose="020B0604020202020204" charset="0"/>
                <a:ea typeface="Gliker"/>
                <a:cs typeface="Gliker"/>
                <a:sym typeface="Gliker"/>
              </a:rPr>
              <a:t>Strengthening ADR in Courts: </a:t>
            </a:r>
          </a:p>
          <a:p>
            <a:pPr algn="ctr">
              <a:spcBef>
                <a:spcPct val="0"/>
              </a:spcBef>
            </a:pPr>
            <a:r>
              <a:rPr lang="en-US" sz="3600" b="1" dirty="0">
                <a:solidFill>
                  <a:srgbClr val="000000"/>
                </a:solidFill>
                <a:latin typeface="PL Benguiat Frisky" panose="020B0604020202020204" charset="0"/>
                <a:ea typeface="Gliker"/>
                <a:cs typeface="Gliker"/>
                <a:sym typeface="Gliker"/>
              </a:rPr>
              <a:t>Current Initiatives</a:t>
            </a:r>
          </a:p>
        </p:txBody>
      </p:sp>
      <p:sp>
        <p:nvSpPr>
          <p:cNvPr id="15" name="TextBox 15">
            <a:extLst>
              <a:ext uri="{FF2B5EF4-FFF2-40B4-BE49-F238E27FC236}">
                <a16:creationId xmlns:a16="http://schemas.microsoft.com/office/drawing/2014/main" id="{CF45A7A5-3554-6E7E-17ED-144E6118F7E5}"/>
              </a:ext>
            </a:extLst>
          </p:cNvPr>
          <p:cNvSpPr txBox="1"/>
          <p:nvPr/>
        </p:nvSpPr>
        <p:spPr>
          <a:xfrm>
            <a:off x="1524001" y="3467101"/>
            <a:ext cx="14684606" cy="5601533"/>
          </a:xfrm>
          <a:prstGeom prst="rect">
            <a:avLst/>
          </a:prstGeom>
        </p:spPr>
        <p:txBody>
          <a:bodyPr wrap="square" lIns="0" tIns="0" rIns="0" bIns="0" rtlCol="0" anchor="t">
            <a:spAutoFit/>
          </a:bodyPr>
          <a:lstStyle/>
          <a:p>
            <a:pPr marL="568325" indent="-568325"/>
            <a:r>
              <a:rPr lang="en-US" sz="2800" dirty="0"/>
              <a:t>🔹 </a:t>
            </a:r>
            <a:r>
              <a:rPr lang="en-US" sz="2800" b="1" dirty="0"/>
              <a:t>Neutral Registration System Overhaul</a:t>
            </a:r>
            <a:r>
              <a:rPr lang="en-US" sz="2800" dirty="0"/>
              <a:t> – Enhancing efficiency and usability for easier access and management.</a:t>
            </a:r>
          </a:p>
          <a:p>
            <a:pPr marL="568325" indent="-568325"/>
            <a:r>
              <a:rPr lang="en-US" sz="2800" dirty="0"/>
              <a:t>🔹 </a:t>
            </a:r>
            <a:r>
              <a:rPr lang="en-US" sz="2800" b="1" dirty="0"/>
              <a:t>ScheduleADR</a:t>
            </a:r>
            <a:r>
              <a:rPr lang="en-US" sz="2800" dirty="0"/>
              <a:t> – A GODR-sponsored case management system designed to enhance data collection and assist programs in managing cases more effectively.</a:t>
            </a:r>
          </a:p>
          <a:p>
            <a:pPr marL="568325" indent="-568325"/>
            <a:r>
              <a:rPr lang="en-US" sz="2800" dirty="0"/>
              <a:t>🔹 </a:t>
            </a:r>
            <a:r>
              <a:rPr lang="en-US" sz="2800" b="1" dirty="0"/>
              <a:t>Expansion of ADR Programs</a:t>
            </a:r>
            <a:r>
              <a:rPr lang="en-US" sz="2800" dirty="0"/>
              <a:t> – Strengthening support for underserved courts and communities to increase access to dispute resolution.</a:t>
            </a:r>
          </a:p>
          <a:p>
            <a:pPr marL="568325" indent="-568325"/>
            <a:r>
              <a:rPr lang="en-US" sz="2800" dirty="0"/>
              <a:t>🔹 </a:t>
            </a:r>
            <a:r>
              <a:rPr lang="en-US" sz="2800" b="1" dirty="0"/>
              <a:t>Probate Mediation</a:t>
            </a:r>
            <a:r>
              <a:rPr lang="en-US" sz="2800" dirty="0"/>
              <a:t> – Continuing to provide training, education, and support for the expansion of probate mediation services, ensuring effective resolution of probate-related disputes.</a:t>
            </a:r>
          </a:p>
          <a:p>
            <a:pPr marL="568325" indent="-568325"/>
            <a:r>
              <a:rPr lang="en-US" sz="2800" dirty="0"/>
              <a:t>🔹 </a:t>
            </a:r>
            <a:r>
              <a:rPr lang="en-US" sz="2800" b="1" dirty="0"/>
              <a:t>Enhanced Data Collection</a:t>
            </a:r>
            <a:r>
              <a:rPr lang="en-US" sz="2800" dirty="0"/>
              <a:t> – Implementing more robust reporting to improve insights and accountability in court ADR programs.</a:t>
            </a:r>
          </a:p>
          <a:p>
            <a:pPr marL="568325" indent="-568325"/>
            <a:r>
              <a:rPr lang="en-US" sz="2800" dirty="0"/>
              <a:t>🔹 </a:t>
            </a:r>
            <a:r>
              <a:rPr lang="en-US" sz="2800" b="1" dirty="0"/>
              <a:t>GODR-Sponsored Events</a:t>
            </a:r>
            <a:r>
              <a:rPr lang="en-US" sz="2800" dirty="0"/>
              <a:t> – Hosting key trainings and conferences, including the ADR Institute, Program Directors’ Conferences, and specialized trainings to advance best practices in dispute resolution.</a:t>
            </a:r>
          </a:p>
        </p:txBody>
      </p:sp>
      <p:pic>
        <p:nvPicPr>
          <p:cNvPr id="14" name="Picture 13" descr="A yellow and black logo">
            <a:extLst>
              <a:ext uri="{FF2B5EF4-FFF2-40B4-BE49-F238E27FC236}">
                <a16:creationId xmlns:a16="http://schemas.microsoft.com/office/drawing/2014/main" id="{DD6DE1EC-F92F-F51D-2C07-927045F854F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871" b="94194" l="5556" r="97222">
                        <a14:foregroundMark x1="7099" y1="13548" x2="29321" y2="10968"/>
                        <a14:foregroundMark x1="29321" y1="10968" x2="41667" y2="31613"/>
                        <a14:foregroundMark x1="41667" y1="31613" x2="57099" y2="39355"/>
                        <a14:foregroundMark x1="57099" y1="39355" x2="71296" y2="18065"/>
                        <a14:foregroundMark x1="71296" y1="18065" x2="88272" y2="14839"/>
                        <a14:foregroundMark x1="88272" y1="14839" x2="74074" y2="30323"/>
                        <a14:foregroundMark x1="74074" y1="30323" x2="63272" y2="62581"/>
                        <a14:foregroundMark x1="63272" y1="62581" x2="16049" y2="30323"/>
                        <a14:foregroundMark x1="16049" y1="30323" x2="9877" y2="9032"/>
                        <a14:foregroundMark x1="88272" y1="12258" x2="94753" y2="9032"/>
                        <a14:foregroundMark x1="5864" y1="10968" x2="5864" y2="10968"/>
                        <a14:foregroundMark x1="57099" y1="90323" x2="57099" y2="90323"/>
                        <a14:foregroundMark x1="50309" y1="5806" x2="50309" y2="5806"/>
                        <a14:foregroundMark x1="49383" y1="6452" x2="49383" y2="6452"/>
                        <a14:foregroundMark x1="41975" y1="90323" x2="41975" y2="92903"/>
                        <a14:foregroundMark x1="58333" y1="89677" x2="58333" y2="94194"/>
                        <a14:foregroundMark x1="96914" y1="7742" x2="96914" y2="7742"/>
                        <a14:foregroundMark x1="95370" y1="10968" x2="97222" y2="8387"/>
                      </a14:backgroundRemoval>
                    </a14:imgEffect>
                  </a14:imgLayer>
                </a14:imgProps>
              </a:ext>
              <a:ext uri="{28A0092B-C50C-407E-A947-70E740481C1C}">
                <a14:useLocalDpi xmlns:a14="http://schemas.microsoft.com/office/drawing/2010/main" val="0"/>
              </a:ext>
            </a:extLst>
          </a:blip>
          <a:stretch>
            <a:fillRect/>
          </a:stretch>
        </p:blipFill>
        <p:spPr>
          <a:xfrm>
            <a:off x="-577511" y="8963691"/>
            <a:ext cx="3086100" cy="1476375"/>
          </a:xfrm>
          <a:prstGeom prst="rect">
            <a:avLst/>
          </a:prstGeom>
          <a:effectLst>
            <a:softEdge rad="0"/>
          </a:effectLst>
        </p:spPr>
      </p:pic>
    </p:spTree>
    <p:extLst>
      <p:ext uri="{BB962C8B-B14F-4D97-AF65-F5344CB8AC3E}">
        <p14:creationId xmlns:p14="http://schemas.microsoft.com/office/powerpoint/2010/main" val="56428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197" t="-15959" r="-1226" b="-21938"/>
            </a:stretch>
          </a:blipFill>
        </p:spPr>
        <p:txBody>
          <a:bodyPr/>
          <a:lstStyle/>
          <a:p>
            <a:endParaRPr lang="en-US" dirty="0"/>
          </a:p>
        </p:txBody>
      </p:sp>
      <p:grpSp>
        <p:nvGrpSpPr>
          <p:cNvPr id="3" name="Group 3"/>
          <p:cNvGrpSpPr/>
          <p:nvPr/>
        </p:nvGrpSpPr>
        <p:grpSpPr>
          <a:xfrm>
            <a:off x="965539" y="2859561"/>
            <a:ext cx="16429048" cy="5451055"/>
            <a:chOff x="0" y="0"/>
            <a:chExt cx="4326992" cy="1435669"/>
          </a:xfrm>
        </p:grpSpPr>
        <p:sp>
          <p:nvSpPr>
            <p:cNvPr id="4" name="Freeform 4"/>
            <p:cNvSpPr/>
            <p:nvPr/>
          </p:nvSpPr>
          <p:spPr>
            <a:xfrm>
              <a:off x="0" y="0"/>
              <a:ext cx="4326992" cy="1435669"/>
            </a:xfrm>
            <a:custGeom>
              <a:avLst/>
              <a:gdLst/>
              <a:ahLst/>
              <a:cxnLst/>
              <a:rect l="l" t="t" r="r" b="b"/>
              <a:pathLst>
                <a:path w="4326992" h="1435669">
                  <a:moveTo>
                    <a:pt x="0" y="0"/>
                  </a:moveTo>
                  <a:lnTo>
                    <a:pt x="4326992" y="0"/>
                  </a:lnTo>
                  <a:lnTo>
                    <a:pt x="4326992" y="1435669"/>
                  </a:lnTo>
                  <a:lnTo>
                    <a:pt x="0" y="1435669"/>
                  </a:lnTo>
                  <a:close/>
                </a:path>
              </a:pathLst>
            </a:custGeom>
            <a:solidFill>
              <a:srgbClr val="000000"/>
            </a:solidFill>
            <a:ln w="66675" cap="sq">
              <a:solidFill>
                <a:srgbClr val="000000"/>
              </a:solidFill>
              <a:prstDash val="solid"/>
              <a:miter/>
            </a:ln>
          </p:spPr>
          <p:txBody>
            <a:bodyPr/>
            <a:lstStyle/>
            <a:p>
              <a:endParaRPr lang="en-US" dirty="0"/>
            </a:p>
          </p:txBody>
        </p:sp>
        <p:sp>
          <p:nvSpPr>
            <p:cNvPr id="5" name="TextBox 5"/>
            <p:cNvSpPr txBox="1"/>
            <p:nvPr/>
          </p:nvSpPr>
          <p:spPr>
            <a:xfrm>
              <a:off x="0" y="-38100"/>
              <a:ext cx="4326992" cy="1473769"/>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965539" y="2936395"/>
            <a:ext cx="16299772" cy="6320067"/>
            <a:chOff x="0" y="0"/>
            <a:chExt cx="4292944" cy="1664544"/>
          </a:xfrm>
        </p:grpSpPr>
        <p:sp>
          <p:nvSpPr>
            <p:cNvPr id="7" name="Freeform 7"/>
            <p:cNvSpPr/>
            <p:nvPr/>
          </p:nvSpPr>
          <p:spPr>
            <a:xfrm>
              <a:off x="0" y="0"/>
              <a:ext cx="4292944" cy="1664544"/>
            </a:xfrm>
            <a:custGeom>
              <a:avLst/>
              <a:gdLst/>
              <a:ahLst/>
              <a:cxnLst/>
              <a:rect l="l" t="t" r="r" b="b"/>
              <a:pathLst>
                <a:path w="4292944" h="1664544">
                  <a:moveTo>
                    <a:pt x="0" y="0"/>
                  </a:moveTo>
                  <a:lnTo>
                    <a:pt x="4292944" y="0"/>
                  </a:lnTo>
                  <a:lnTo>
                    <a:pt x="4292944" y="1664544"/>
                  </a:lnTo>
                  <a:lnTo>
                    <a:pt x="0" y="1664544"/>
                  </a:lnTo>
                  <a:close/>
                </a:path>
              </a:pathLst>
            </a:custGeom>
            <a:solidFill>
              <a:srgbClr val="FFFFFF"/>
            </a:solidFill>
            <a:ln w="66675" cap="sq">
              <a:solidFill>
                <a:srgbClr val="000000"/>
              </a:solidFill>
              <a:prstDash val="solid"/>
              <a:miter/>
            </a:ln>
          </p:spPr>
          <p:txBody>
            <a:bodyPr/>
            <a:lstStyle/>
            <a:p>
              <a:endParaRPr lang="en-US" dirty="0"/>
            </a:p>
          </p:txBody>
        </p:sp>
        <p:sp>
          <p:nvSpPr>
            <p:cNvPr id="8" name="TextBox 8"/>
            <p:cNvSpPr txBox="1"/>
            <p:nvPr/>
          </p:nvSpPr>
          <p:spPr>
            <a:xfrm>
              <a:off x="0" y="-38100"/>
              <a:ext cx="4292944" cy="1702644"/>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466887" y="6121718"/>
            <a:ext cx="5215393" cy="4600411"/>
          </a:xfrm>
          <a:custGeom>
            <a:avLst/>
            <a:gdLst/>
            <a:ahLst/>
            <a:cxnLst/>
            <a:rect l="l" t="t" r="r" b="b"/>
            <a:pathLst>
              <a:path w="5215393" h="4600411">
                <a:moveTo>
                  <a:pt x="0" y="0"/>
                </a:moveTo>
                <a:lnTo>
                  <a:pt x="5215393" y="0"/>
                </a:lnTo>
                <a:lnTo>
                  <a:pt x="5215393" y="4600412"/>
                </a:lnTo>
                <a:lnTo>
                  <a:pt x="0" y="4600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Freeform 10"/>
          <p:cNvSpPr/>
          <p:nvPr/>
        </p:nvSpPr>
        <p:spPr>
          <a:xfrm flipH="1">
            <a:off x="13186907" y="6121718"/>
            <a:ext cx="5215393" cy="4600411"/>
          </a:xfrm>
          <a:custGeom>
            <a:avLst/>
            <a:gdLst/>
            <a:ahLst/>
            <a:cxnLst/>
            <a:rect l="l" t="t" r="r" b="b"/>
            <a:pathLst>
              <a:path w="5215393" h="4600411">
                <a:moveTo>
                  <a:pt x="5215393" y="0"/>
                </a:moveTo>
                <a:lnTo>
                  <a:pt x="0" y="0"/>
                </a:lnTo>
                <a:lnTo>
                  <a:pt x="0" y="4600412"/>
                </a:lnTo>
                <a:lnTo>
                  <a:pt x="5215393" y="4600412"/>
                </a:lnTo>
                <a:lnTo>
                  <a:pt x="521539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Freeform 11"/>
          <p:cNvSpPr/>
          <p:nvPr/>
        </p:nvSpPr>
        <p:spPr>
          <a:xfrm>
            <a:off x="-762792" y="-721885"/>
            <a:ext cx="3456663" cy="3092273"/>
          </a:xfrm>
          <a:custGeom>
            <a:avLst/>
            <a:gdLst/>
            <a:ahLst/>
            <a:cxnLst/>
            <a:rect l="l" t="t" r="r" b="b"/>
            <a:pathLst>
              <a:path w="3456663" h="3092273">
                <a:moveTo>
                  <a:pt x="0" y="0"/>
                </a:moveTo>
                <a:lnTo>
                  <a:pt x="3456662" y="0"/>
                </a:lnTo>
                <a:lnTo>
                  <a:pt x="3456662" y="3092272"/>
                </a:lnTo>
                <a:lnTo>
                  <a:pt x="0" y="30922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a:off x="5778890" y="711790"/>
            <a:ext cx="6730221" cy="1758270"/>
          </a:xfrm>
          <a:custGeom>
            <a:avLst/>
            <a:gdLst/>
            <a:ahLst/>
            <a:cxnLst/>
            <a:rect l="l" t="t" r="r" b="b"/>
            <a:pathLst>
              <a:path w="6730221" h="1758270">
                <a:moveTo>
                  <a:pt x="0" y="0"/>
                </a:moveTo>
                <a:lnTo>
                  <a:pt x="6730220" y="0"/>
                </a:lnTo>
                <a:lnTo>
                  <a:pt x="6730220" y="1758270"/>
                </a:lnTo>
                <a:lnTo>
                  <a:pt x="0" y="17582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3" name="TextBox 13"/>
          <p:cNvSpPr txBox="1"/>
          <p:nvPr/>
        </p:nvSpPr>
        <p:spPr>
          <a:xfrm>
            <a:off x="6267260" y="1030538"/>
            <a:ext cx="5737714" cy="1261884"/>
          </a:xfrm>
          <a:prstGeom prst="rect">
            <a:avLst/>
          </a:prstGeom>
        </p:spPr>
        <p:txBody>
          <a:bodyPr lIns="0" tIns="0" rIns="0" bIns="0" rtlCol="0" anchor="t">
            <a:spAutoFit/>
          </a:bodyPr>
          <a:lstStyle/>
          <a:p>
            <a:pPr algn="ctr"/>
            <a:r>
              <a:rPr lang="en-US" sz="3200" b="1" dirty="0">
                <a:latin typeface="PL Benguiat Frisky" panose="020B0604020202020204" charset="0"/>
              </a:rPr>
              <a:t>Ensuring Excellence:</a:t>
            </a:r>
          </a:p>
          <a:p>
            <a:pPr algn="ctr"/>
            <a:r>
              <a:rPr lang="en-US" sz="3200" b="1" dirty="0">
                <a:latin typeface="PL Benguiat Frisky" panose="020B0604020202020204" charset="0"/>
              </a:rPr>
              <a:t>Best Practices for Registered Neutrals</a:t>
            </a:r>
          </a:p>
          <a:p>
            <a:endParaRPr lang="en-US" dirty="0"/>
          </a:p>
        </p:txBody>
      </p:sp>
      <p:sp>
        <p:nvSpPr>
          <p:cNvPr id="14" name="Freeform 14"/>
          <p:cNvSpPr/>
          <p:nvPr/>
        </p:nvSpPr>
        <p:spPr>
          <a:xfrm flipH="1">
            <a:off x="15565555" y="-721885"/>
            <a:ext cx="3456663" cy="3092273"/>
          </a:xfrm>
          <a:custGeom>
            <a:avLst/>
            <a:gdLst/>
            <a:ahLst/>
            <a:cxnLst/>
            <a:rect l="l" t="t" r="r" b="b"/>
            <a:pathLst>
              <a:path w="3456663" h="3092273">
                <a:moveTo>
                  <a:pt x="3456662" y="0"/>
                </a:moveTo>
                <a:lnTo>
                  <a:pt x="0" y="0"/>
                </a:lnTo>
                <a:lnTo>
                  <a:pt x="0" y="3092272"/>
                </a:lnTo>
                <a:lnTo>
                  <a:pt x="3456662" y="3092272"/>
                </a:lnTo>
                <a:lnTo>
                  <a:pt x="345666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5" name="TextBox 15"/>
          <p:cNvSpPr txBox="1"/>
          <p:nvPr/>
        </p:nvSpPr>
        <p:spPr>
          <a:xfrm>
            <a:off x="1219200" y="3167879"/>
            <a:ext cx="15849599" cy="492443"/>
          </a:xfrm>
          <a:prstGeom prst="rect">
            <a:avLst/>
          </a:prstGeom>
        </p:spPr>
        <p:txBody>
          <a:bodyPr wrap="square" lIns="0" tIns="0" rIns="0" bIns="0" rtlCol="0" anchor="t">
            <a:spAutoFit/>
          </a:bodyPr>
          <a:lstStyle/>
          <a:p>
            <a:pPr>
              <a:defRPr sz="2200">
                <a:solidFill>
                  <a:srgbClr val="003087"/>
                </a:solidFill>
              </a:defRPr>
            </a:pPr>
            <a:endParaRPr lang="en-US" sz="3200" dirty="0"/>
          </a:p>
        </p:txBody>
      </p:sp>
      <p:sp>
        <p:nvSpPr>
          <p:cNvPr id="16" name="TextBox 15">
            <a:extLst>
              <a:ext uri="{FF2B5EF4-FFF2-40B4-BE49-F238E27FC236}">
                <a16:creationId xmlns:a16="http://schemas.microsoft.com/office/drawing/2014/main" id="{5CF652EA-EC83-24E4-9CA6-6A68B2878967}"/>
              </a:ext>
            </a:extLst>
          </p:cNvPr>
          <p:cNvSpPr txBox="1"/>
          <p:nvPr/>
        </p:nvSpPr>
        <p:spPr>
          <a:xfrm>
            <a:off x="1524000" y="3114401"/>
            <a:ext cx="13288539" cy="5109091"/>
          </a:xfrm>
          <a:prstGeom prst="rect">
            <a:avLst/>
          </a:prstGeom>
          <a:noFill/>
        </p:spPr>
        <p:txBody>
          <a:bodyPr wrap="square" rtlCol="0">
            <a:spAutoFit/>
          </a:bodyPr>
          <a:lstStyle/>
          <a:p>
            <a:pPr>
              <a:defRPr sz="2200">
                <a:solidFill>
                  <a:srgbClr val="003087"/>
                </a:solidFill>
              </a:defRPr>
            </a:pPr>
            <a:r>
              <a:rPr lang="en-US" sz="2800" b="1" dirty="0">
                <a:solidFill>
                  <a:schemeClr val="tx1">
                    <a:lumMod val="95000"/>
                    <a:lumOff val="5000"/>
                  </a:schemeClr>
                </a:solidFill>
              </a:rPr>
              <a:t>Ethical Standards of Mediation</a:t>
            </a:r>
          </a:p>
          <a:p>
            <a:pPr marL="914400" lvl="1" indent="-457200">
              <a:buFont typeface="Arial" panose="020B0604020202020204" pitchFamily="34" charset="0"/>
              <a:buChar char="•"/>
              <a:defRPr sz="2200">
                <a:solidFill>
                  <a:srgbClr val="003087"/>
                </a:solidFill>
              </a:defRPr>
            </a:pPr>
            <a:r>
              <a:rPr lang="en-US" sz="2800" dirty="0">
                <a:solidFill>
                  <a:schemeClr val="tx1">
                    <a:lumMod val="95000"/>
                    <a:lumOff val="5000"/>
                  </a:schemeClr>
                </a:solidFill>
              </a:rPr>
              <a:t>Confidentiality, Self-Determination, Impartiality, and Fairness</a:t>
            </a:r>
          </a:p>
          <a:p>
            <a:pPr>
              <a:defRPr sz="2200">
                <a:solidFill>
                  <a:srgbClr val="003087"/>
                </a:solidFill>
              </a:defRPr>
            </a:pPr>
            <a:r>
              <a:rPr lang="en-US" sz="2800" b="1" dirty="0">
                <a:solidFill>
                  <a:schemeClr val="tx1">
                    <a:lumMod val="95000"/>
                    <a:lumOff val="5000"/>
                  </a:schemeClr>
                </a:solidFill>
              </a:rPr>
              <a:t>Virtual Mediations</a:t>
            </a:r>
          </a:p>
          <a:p>
            <a:pPr marL="914400" lvl="1" indent="-457200">
              <a:buFont typeface="Arial" panose="020B0604020202020204" pitchFamily="34" charset="0"/>
              <a:buChar char="•"/>
              <a:defRPr sz="2200">
                <a:solidFill>
                  <a:srgbClr val="003087"/>
                </a:solidFill>
              </a:defRPr>
            </a:pPr>
            <a:r>
              <a:rPr lang="en-US" sz="2800" dirty="0">
                <a:solidFill>
                  <a:schemeClr val="tx1">
                    <a:lumMod val="95000"/>
                    <a:lumOff val="5000"/>
                  </a:schemeClr>
                </a:solidFill>
              </a:rPr>
              <a:t>Sample guidelines and competency requirements </a:t>
            </a:r>
          </a:p>
          <a:p>
            <a:pPr>
              <a:defRPr sz="2200">
                <a:solidFill>
                  <a:srgbClr val="003087"/>
                </a:solidFill>
              </a:defRPr>
            </a:pPr>
            <a:r>
              <a:rPr lang="en-US" sz="2800" b="1" dirty="0">
                <a:solidFill>
                  <a:schemeClr val="tx1">
                    <a:lumMod val="95000"/>
                    <a:lumOff val="5000"/>
                  </a:schemeClr>
                </a:solidFill>
              </a:rPr>
              <a:t>Opinions </a:t>
            </a:r>
          </a:p>
          <a:p>
            <a:pPr marL="914400" lvl="1" indent="-457200">
              <a:buFont typeface="Arial" panose="020B0604020202020204" pitchFamily="34" charset="0"/>
              <a:buChar char="•"/>
              <a:defRPr sz="2200">
                <a:solidFill>
                  <a:srgbClr val="003087"/>
                </a:solidFill>
              </a:defRPr>
            </a:pPr>
            <a:r>
              <a:rPr lang="en-US" sz="2800" dirty="0">
                <a:solidFill>
                  <a:schemeClr val="tx1">
                    <a:lumMod val="95000"/>
                    <a:lumOff val="5000"/>
                  </a:schemeClr>
                </a:solidFill>
              </a:rPr>
              <a:t>Sample advisory and ethical opinions from the Commission are included to provide examples on guidance and best practices to utilize during mediation. </a:t>
            </a:r>
          </a:p>
          <a:p>
            <a:pPr algn="just">
              <a:defRPr sz="2200">
                <a:solidFill>
                  <a:srgbClr val="003087"/>
                </a:solidFill>
              </a:defRPr>
            </a:pPr>
            <a:r>
              <a:rPr lang="en-US" sz="2800" b="1" dirty="0">
                <a:solidFill>
                  <a:schemeClr val="tx1">
                    <a:lumMod val="95000"/>
                    <a:lumOff val="5000"/>
                  </a:schemeClr>
                </a:solidFill>
              </a:rPr>
              <a:t>Ethical Review Process </a:t>
            </a:r>
          </a:p>
          <a:p>
            <a:pPr marL="914400" lvl="1" indent="-457200" algn="just">
              <a:buFont typeface="Arial" panose="020B0604020202020204" pitchFamily="34" charset="0"/>
              <a:buChar char="•"/>
              <a:defRPr sz="2200">
                <a:solidFill>
                  <a:srgbClr val="003087"/>
                </a:solidFill>
              </a:defRPr>
            </a:pPr>
            <a:r>
              <a:rPr lang="en-US" sz="2800" dirty="0">
                <a:solidFill>
                  <a:schemeClr val="tx1">
                    <a:lumMod val="95000"/>
                    <a:lumOff val="5000"/>
                  </a:schemeClr>
                </a:solidFill>
              </a:rPr>
              <a:t>Where a neutral or ADR program is alleged to have violated our ethical standards, we have included our complaint process outlining our procedures for processing neutral complaints.  </a:t>
            </a:r>
          </a:p>
          <a:p>
            <a:endParaRPr lang="en-US" dirty="0"/>
          </a:p>
        </p:txBody>
      </p:sp>
      <p:pic>
        <p:nvPicPr>
          <p:cNvPr id="17" name="Picture 16">
            <a:extLst>
              <a:ext uri="{FF2B5EF4-FFF2-40B4-BE49-F238E27FC236}">
                <a16:creationId xmlns:a16="http://schemas.microsoft.com/office/drawing/2014/main" id="{487D949B-661C-738F-084D-EFC5AA1C647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500" b="96000" l="4192" r="89222">
                        <a14:foregroundMark x1="5988" y1="67500" x2="6587" y2="67500"/>
                        <a14:foregroundMark x1="37126" y1="95500" x2="38922" y2="96000"/>
                        <a14:foregroundMark x1="49701" y1="7000" x2="48503" y2="7000"/>
                        <a14:foregroundMark x1="52096" y1="5500" x2="61677" y2="9000"/>
                        <a14:foregroundMark x1="73054" y1="19500" x2="81437" y2="27000"/>
                        <a14:backgroundMark x1="16766" y1="9000" x2="9581" y2="15000"/>
                        <a14:backgroundMark x1="10180" y1="15500" x2="10180" y2="15500"/>
                        <a14:backgroundMark x1="14371" y1="14500" x2="14371" y2="14500"/>
                        <a14:backgroundMark x1="14371" y1="14500" x2="14371" y2="14500"/>
                        <a14:backgroundMark x1="16766" y1="11500" x2="13174" y2="35000"/>
                        <a14:backgroundMark x1="86826" y1="8000" x2="94611" y2="21000"/>
                        <a14:backgroundMark x1="85629" y1="55500" x2="89222" y2="90000"/>
                        <a14:backgroundMark x1="17964" y1="72000" x2="4192" y2="84000"/>
                        <a14:backgroundMark x1="4192" y1="84000" x2="3593" y2="84500"/>
                      </a14:backgroundRemoval>
                    </a14:imgEffect>
                  </a14:imgLayer>
                </a14:imgProps>
              </a:ext>
              <a:ext uri="{28A0092B-C50C-407E-A947-70E740481C1C}">
                <a14:useLocalDpi xmlns:a14="http://schemas.microsoft.com/office/drawing/2010/main" val="0"/>
              </a:ext>
            </a:extLst>
          </a:blip>
          <a:stretch>
            <a:fillRect/>
          </a:stretch>
        </p:blipFill>
        <p:spPr>
          <a:xfrm>
            <a:off x="15279426" y="6163860"/>
            <a:ext cx="2582048" cy="30922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1301</Words>
  <Application>Microsoft Office PowerPoint</Application>
  <PresentationFormat>Custom</PresentationFormat>
  <Paragraphs>127</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Cambria</vt:lpstr>
      <vt:lpstr>PL Benguiat Frisky</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Tracy Johnson</dc:creator>
  <cp:lastModifiedBy>Tracy Johnson</cp:lastModifiedBy>
  <cp:revision>11</cp:revision>
  <dcterms:created xsi:type="dcterms:W3CDTF">2006-08-16T00:00:00Z</dcterms:created>
  <dcterms:modified xsi:type="dcterms:W3CDTF">2025-03-20T19:11:51Z</dcterms:modified>
  <dc:identifier>DAGfwEO-5MM</dc:identifier>
</cp:coreProperties>
</file>